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92" r:id="rId1"/>
  </p:sldMasterIdLst>
  <p:notesMasterIdLst>
    <p:notesMasterId r:id="rId17"/>
  </p:notesMasterIdLst>
  <p:handoutMasterIdLst>
    <p:handoutMasterId r:id="rId18"/>
  </p:handoutMasterIdLst>
  <p:sldIdLst>
    <p:sldId id="12355" r:id="rId2"/>
    <p:sldId id="12346" r:id="rId3"/>
    <p:sldId id="12361" r:id="rId4"/>
    <p:sldId id="2145705011" r:id="rId5"/>
    <p:sldId id="2145705008" r:id="rId6"/>
    <p:sldId id="2145705014" r:id="rId7"/>
    <p:sldId id="2145704993" r:id="rId8"/>
    <p:sldId id="2145705018" r:id="rId9"/>
    <p:sldId id="2145705144" r:id="rId10"/>
    <p:sldId id="2145704998" r:id="rId11"/>
    <p:sldId id="2145705002" r:id="rId12"/>
    <p:sldId id="2145705015" r:id="rId13"/>
    <p:sldId id="2145705016" r:id="rId14"/>
    <p:sldId id="2145705004" r:id="rId15"/>
    <p:sldId id="2145705005" r:id="rId16"/>
  </p:sldIdLst>
  <p:sldSz cx="9906000" cy="6858000" type="A4"/>
  <p:notesSz cx="6770688" cy="9350375"/>
  <p:custDataLst>
    <p:tags r:id="rId19"/>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既定のセクション" id="{CE303707-A512-4D67-98D7-F2BDECD56CEF}">
          <p14:sldIdLst>
            <p14:sldId id="12355"/>
            <p14:sldId id="12346"/>
            <p14:sldId id="12361"/>
            <p14:sldId id="2145705011"/>
            <p14:sldId id="2145705008"/>
            <p14:sldId id="2145705014"/>
            <p14:sldId id="2145704993"/>
            <p14:sldId id="2145705018"/>
            <p14:sldId id="2145705144"/>
            <p14:sldId id="2145704998"/>
            <p14:sldId id="2145705002"/>
            <p14:sldId id="2145705015"/>
            <p14:sldId id="2145705016"/>
            <p14:sldId id="2145705004"/>
            <p14:sldId id="2145705005"/>
          </p14:sldIdLst>
        </p14:section>
      </p14:sectionLst>
    </p:ext>
    <p:ext uri="{EFAFB233-063F-42B5-8137-9DF3F51BA10A}">
      <p15:sldGuideLst xmlns:p15="http://schemas.microsoft.com/office/powerpoint/2012/main">
        <p15:guide id="2" pos="3120" userDrawn="1">
          <p15:clr>
            <a:srgbClr val="A4A3A4"/>
          </p15:clr>
        </p15:guide>
        <p15:guide id="3" orient="horz" pos="218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EBF5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6" autoAdjust="0"/>
    <p:restoredTop sz="96699" autoAdjust="0"/>
  </p:normalViewPr>
  <p:slideViewPr>
    <p:cSldViewPr snapToGrid="0" showGuides="1">
      <p:cViewPr varScale="1">
        <p:scale>
          <a:sx n="125" d="100"/>
          <a:sy n="125" d="100"/>
        </p:scale>
        <p:origin x="138" y="108"/>
      </p:cViewPr>
      <p:guideLst>
        <p:guide pos="3120"/>
        <p:guide orient="horz" pos="2183"/>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C45984D-810E-5ACC-2B7A-AF6B49F11EB8}"/>
              </a:ext>
            </a:extLst>
          </p:cNvPr>
          <p:cNvSpPr>
            <a:spLocks noGrp="1"/>
          </p:cNvSpPr>
          <p:nvPr>
            <p:ph type="hdr" sz="quarter"/>
          </p:nvPr>
        </p:nvSpPr>
        <p:spPr>
          <a:xfrm>
            <a:off x="0" y="0"/>
            <a:ext cx="2933700" cy="468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9F43FAA4-53B6-22BA-D5B3-AE83E4AF89D0}"/>
              </a:ext>
            </a:extLst>
          </p:cNvPr>
          <p:cNvSpPr>
            <a:spLocks noGrp="1"/>
          </p:cNvSpPr>
          <p:nvPr>
            <p:ph type="dt" sz="quarter" idx="1"/>
          </p:nvPr>
        </p:nvSpPr>
        <p:spPr>
          <a:xfrm>
            <a:off x="3835400" y="0"/>
            <a:ext cx="2933700" cy="468313"/>
          </a:xfrm>
          <a:prstGeom prst="rect">
            <a:avLst/>
          </a:prstGeom>
        </p:spPr>
        <p:txBody>
          <a:bodyPr vert="horz" lIns="91440" tIns="45720" rIns="91440" bIns="45720" rtlCol="0"/>
          <a:lstStyle>
            <a:lvl1pPr algn="r">
              <a:defRPr sz="1200"/>
            </a:lvl1pPr>
          </a:lstStyle>
          <a:p>
            <a:fld id="{5112EB94-29CA-422F-A9DC-F471AE7A6143}" type="datetimeFigureOut">
              <a:rPr kumimoji="1" lang="ja-JP" altLang="en-US" smtClean="0"/>
              <a:t>2025/4/16</a:t>
            </a:fld>
            <a:endParaRPr kumimoji="1" lang="ja-JP" altLang="en-US"/>
          </a:p>
        </p:txBody>
      </p:sp>
      <p:sp>
        <p:nvSpPr>
          <p:cNvPr id="4" name="フッター プレースホルダー 3">
            <a:extLst>
              <a:ext uri="{FF2B5EF4-FFF2-40B4-BE49-F238E27FC236}">
                <a16:creationId xmlns:a16="http://schemas.microsoft.com/office/drawing/2014/main" id="{D09D1DAE-0880-93E4-2F16-189DF3A41F47}"/>
              </a:ext>
            </a:extLst>
          </p:cNvPr>
          <p:cNvSpPr>
            <a:spLocks noGrp="1"/>
          </p:cNvSpPr>
          <p:nvPr>
            <p:ph type="ftr" sz="quarter" idx="2"/>
          </p:nvPr>
        </p:nvSpPr>
        <p:spPr>
          <a:xfrm>
            <a:off x="0" y="8882063"/>
            <a:ext cx="2933700" cy="4683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2CAD07B-6091-A29F-C30E-BA234201B2AF}"/>
              </a:ext>
            </a:extLst>
          </p:cNvPr>
          <p:cNvSpPr>
            <a:spLocks noGrp="1"/>
          </p:cNvSpPr>
          <p:nvPr>
            <p:ph type="sldNum" sz="quarter" idx="3"/>
          </p:nvPr>
        </p:nvSpPr>
        <p:spPr>
          <a:xfrm>
            <a:off x="3835400" y="8882063"/>
            <a:ext cx="2933700" cy="468312"/>
          </a:xfrm>
          <a:prstGeom prst="rect">
            <a:avLst/>
          </a:prstGeom>
        </p:spPr>
        <p:txBody>
          <a:bodyPr vert="horz" lIns="91440" tIns="45720" rIns="91440" bIns="45720" rtlCol="0" anchor="b"/>
          <a:lstStyle>
            <a:lvl1pPr algn="r">
              <a:defRPr sz="1200"/>
            </a:lvl1pPr>
          </a:lstStyle>
          <a:p>
            <a:fld id="{69A1232B-991D-45D9-9C3B-D3BE6B237E42}" type="slidenum">
              <a:rPr kumimoji="1" lang="ja-JP" altLang="en-US" smtClean="0"/>
              <a:t>‹#›</a:t>
            </a:fld>
            <a:endParaRPr kumimoji="1" lang="ja-JP" altLang="en-US"/>
          </a:p>
        </p:txBody>
      </p:sp>
    </p:spTree>
    <p:extLst>
      <p:ext uri="{BB962C8B-B14F-4D97-AF65-F5344CB8AC3E}">
        <p14:creationId xmlns:p14="http://schemas.microsoft.com/office/powerpoint/2010/main" val="3535605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34550" cy="469399"/>
          </a:xfrm>
          <a:prstGeom prst="rect">
            <a:avLst/>
          </a:prstGeom>
        </p:spPr>
        <p:txBody>
          <a:bodyPr vert="horz" lIns="88786" tIns="44393" rIns="88786" bIns="44393"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34543" y="0"/>
            <a:ext cx="2934549" cy="469399"/>
          </a:xfrm>
          <a:prstGeom prst="rect">
            <a:avLst/>
          </a:prstGeom>
        </p:spPr>
        <p:txBody>
          <a:bodyPr vert="horz" lIns="88786" tIns="44393" rIns="88786" bIns="44393"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2025/4/16</a:t>
            </a:fld>
            <a:endParaRPr kumimoji="1" lang="ja-JP" altLang="en-US"/>
          </a:p>
        </p:txBody>
      </p:sp>
      <p:sp>
        <p:nvSpPr>
          <p:cNvPr id="4" name="スライド イメージ プレースホルダー 3"/>
          <p:cNvSpPr>
            <a:spLocks noGrp="1" noRot="1" noChangeAspect="1"/>
          </p:cNvSpPr>
          <p:nvPr>
            <p:ph type="sldImg" idx="2"/>
          </p:nvPr>
        </p:nvSpPr>
        <p:spPr>
          <a:xfrm>
            <a:off x="1108075" y="1169988"/>
            <a:ext cx="4554538" cy="3152775"/>
          </a:xfrm>
          <a:prstGeom prst="rect">
            <a:avLst/>
          </a:prstGeom>
          <a:noFill/>
          <a:ln w="12700">
            <a:solidFill>
              <a:prstClr val="black"/>
            </a:solidFill>
          </a:ln>
        </p:spPr>
        <p:txBody>
          <a:bodyPr vert="horz" lIns="88786" tIns="44393" rIns="88786" bIns="44393" rtlCol="0" anchor="ctr"/>
          <a:lstStyle/>
          <a:p>
            <a:endParaRPr lang="ja-JP" altLang="en-US" dirty="0"/>
          </a:p>
        </p:txBody>
      </p:sp>
      <p:sp>
        <p:nvSpPr>
          <p:cNvPr id="5" name="ノート プレースホルダー 4"/>
          <p:cNvSpPr>
            <a:spLocks noGrp="1"/>
          </p:cNvSpPr>
          <p:nvPr>
            <p:ph type="body" sz="quarter" idx="3"/>
          </p:nvPr>
        </p:nvSpPr>
        <p:spPr>
          <a:xfrm>
            <a:off x="676591" y="4499915"/>
            <a:ext cx="5417508" cy="3681475"/>
          </a:xfrm>
          <a:prstGeom prst="rect">
            <a:avLst/>
          </a:prstGeom>
        </p:spPr>
        <p:txBody>
          <a:bodyPr vert="horz" lIns="88786" tIns="44393" rIns="88786" bIns="44393"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8880976"/>
            <a:ext cx="2934550" cy="469399"/>
          </a:xfrm>
          <a:prstGeom prst="rect">
            <a:avLst/>
          </a:prstGeom>
        </p:spPr>
        <p:txBody>
          <a:bodyPr vert="horz" lIns="88786" tIns="44393" rIns="88786" bIns="44393"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34543" y="8880976"/>
            <a:ext cx="2934549" cy="469399"/>
          </a:xfrm>
          <a:prstGeom prst="rect">
            <a:avLst/>
          </a:prstGeom>
        </p:spPr>
        <p:txBody>
          <a:bodyPr vert="horz" lIns="88786" tIns="44393" rIns="88786" bIns="44393"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1</a:t>
            </a:fld>
            <a:endParaRPr kumimoji="1" lang="ja-JP" altLang="en-US"/>
          </a:p>
        </p:txBody>
      </p:sp>
    </p:spTree>
    <p:extLst>
      <p:ext uri="{BB962C8B-B14F-4D97-AF65-F5344CB8AC3E}">
        <p14:creationId xmlns:p14="http://schemas.microsoft.com/office/powerpoint/2010/main" val="1852340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880201">
              <a:defRPr/>
            </a:pPr>
            <a:fld id="{02F27442-E2DD-47E0-9A95-A7278F0D11B3}" type="slidenum">
              <a:rPr lang="ja-JP" altLang="en-US">
                <a:solidFill>
                  <a:prstClr val="black"/>
                </a:solidFill>
                <a:latin typeface="Calibri" panose="020F0502020204030204"/>
              </a:rPr>
              <a:pPr defTabSz="880201">
                <a:defRPr/>
              </a:pPr>
              <a:t>2</a:t>
            </a:fld>
            <a:endParaRPr lang="en-US" altLang="ja-JP" dirty="0">
              <a:solidFill>
                <a:prstClr val="black"/>
              </a:solidFill>
              <a:latin typeface="Calibri" panose="020F0502020204030204"/>
            </a:endParaRPr>
          </a:p>
        </p:txBody>
      </p:sp>
      <p:sp>
        <p:nvSpPr>
          <p:cNvPr id="3245058" name="Rectangle 2"/>
          <p:cNvSpPr>
            <a:spLocks noGrp="1" noRot="1" noChangeAspect="1" noChangeArrowheads="1" noTextEdit="1"/>
          </p:cNvSpPr>
          <p:nvPr>
            <p:ph type="sldImg"/>
          </p:nvPr>
        </p:nvSpPr>
        <p:spPr>
          <a:xfrm>
            <a:off x="857250" y="712788"/>
            <a:ext cx="5064125" cy="3506787"/>
          </a:xfrm>
          <a:ln/>
        </p:spPr>
      </p:sp>
      <p:sp>
        <p:nvSpPr>
          <p:cNvPr id="3245059" name="Rectangle 3"/>
          <p:cNvSpPr>
            <a:spLocks noGrp="1" noChangeArrowheads="1"/>
          </p:cNvSpPr>
          <p:nvPr>
            <p:ph type="body" idx="1"/>
          </p:nvPr>
        </p:nvSpPr>
        <p:spPr/>
        <p:txBody>
          <a:bodyPr/>
          <a:lstStyle/>
          <a:p>
            <a:pPr>
              <a:buFontTx/>
              <a:buNone/>
            </a:pPr>
            <a:endParaRPr lang="en-GB" dirty="0"/>
          </a:p>
        </p:txBody>
      </p:sp>
    </p:spTree>
    <p:extLst>
      <p:ext uri="{BB962C8B-B14F-4D97-AF65-F5344CB8AC3E}">
        <p14:creationId xmlns:p14="http://schemas.microsoft.com/office/powerpoint/2010/main" val="18297535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9326826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pPr fontAlgn="auto">
              <a:spcBef>
                <a:spcPts val="0"/>
              </a:spcBef>
              <a:spcAft>
                <a:spcPts val="0"/>
              </a:spcAft>
            </a:pPr>
            <a:r>
              <a:rPr kumimoji="1" lang="ja-JP" altLang="en-US" dirty="0"/>
              <a:t>多摩イノベーションエコシステム促進事業 リーディングプロジェクト募集</a:t>
            </a:r>
            <a:endParaRPr kumimoji="1"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6" name="タイトル 5"/>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702448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基本版） コンテンツ全面_レベル_Proposal">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a:t>Header</a:t>
            </a:r>
            <a:r>
              <a:rPr kumimoji="1" lang="ja-JP" altLang="en-US"/>
              <a:t>を入力（スライドタイトル）</a:t>
            </a:r>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4137957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4"/>
            </p:custDataLst>
            <p:extLst>
              <p:ext uri="{D42A27DB-BD31-4B8C-83A1-F6EECF244321}">
                <p14:modId xmlns:p14="http://schemas.microsoft.com/office/powerpoint/2010/main" val="31224320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563" imgH="564" progId="TCLayout.ActiveDocument.1">
                  <p:embed/>
                </p:oleObj>
              </mc:Choice>
              <mc:Fallback>
                <p:oleObj name="think-cell スライド" r:id="rId5" imgW="563" imgH="564" progId="TCLayout.ActiveDocument.1">
                  <p:embed/>
                  <p:pic>
                    <p:nvPicPr>
                      <p:cNvPr id="4" name="オブジェクト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416999"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ja-JP" altLang="en-US" dirty="0"/>
              <a:t>多摩イノベーションエコシステム促進事業 リーディングプロジェクト募集</a:t>
            </a:r>
            <a:endParaRPr kumimoji="1" lang="en-GB" altLang="en-GB" dirty="0"/>
          </a:p>
        </p:txBody>
      </p:sp>
      <p:sp>
        <p:nvSpPr>
          <p:cNvPr id="9" name="スライド番号プレースホルダ 9"/>
          <p:cNvSpPr>
            <a:spLocks noGrp="1"/>
          </p:cNvSpPr>
          <p:nvPr>
            <p:ph type="sldNum" sz="quarter" idx="4"/>
          </p:nvPr>
        </p:nvSpPr>
        <p:spPr bwMode="gray">
          <a:xfrm>
            <a:off x="48630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Tree>
    <p:extLst>
      <p:ext uri="{BB962C8B-B14F-4D97-AF65-F5344CB8AC3E}">
        <p14:creationId xmlns:p14="http://schemas.microsoft.com/office/powerpoint/2010/main" val="2172187055"/>
      </p:ext>
    </p:extLst>
  </p:cSld>
  <p:clrMap bg1="lt1" tx1="dk1" bg2="lt2" tx2="dk2" accent1="accent1" accent2="accent2" accent3="accent3" accent4="accent4" accent5="accent5" accent6="accent6" hlink="hlink" folHlink="folHlink"/>
  <p:sldLayoutIdLst>
    <p:sldLayoutId id="2147484000" r:id="rId1"/>
    <p:sldLayoutId id="2147484001" r:id="rId2"/>
  </p:sldLayoutIdLst>
  <p:hf hdr="0" ftr="0" dt="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BA20886E-93F1-44D3-A80F-6C68E8301DE6}"/>
              </a:ext>
            </a:extLst>
          </p:cNvPr>
          <p:cNvSpPr>
            <a:spLocks noGrp="1"/>
          </p:cNvSpPr>
          <p:nvPr>
            <p:ph type="title"/>
          </p:nvPr>
        </p:nvSpPr>
        <p:spPr>
          <a:xfrm>
            <a:off x="417000" y="3121200"/>
            <a:ext cx="9072000" cy="615600"/>
          </a:xfrm>
        </p:spPr>
        <p:txBody>
          <a:bodyPr anchor="ctr"/>
          <a:lstStyle/>
          <a:p>
            <a:pPr algn="ctr"/>
            <a:r>
              <a:rPr lang="ja-JP" altLang="en-US" sz="3200" dirty="0"/>
              <a:t>様式</a:t>
            </a:r>
            <a:r>
              <a:rPr lang="en-US" altLang="ja-JP" sz="3200" dirty="0"/>
              <a:t>3</a:t>
            </a:r>
            <a:br>
              <a:rPr lang="en-US" altLang="ja-JP" sz="3200" dirty="0"/>
            </a:br>
            <a:r>
              <a:rPr lang="ja-JP" altLang="en-US" sz="3200" dirty="0"/>
              <a:t>提案書フォーマット</a:t>
            </a:r>
          </a:p>
        </p:txBody>
      </p:sp>
    </p:spTree>
    <p:extLst>
      <p:ext uri="{BB962C8B-B14F-4D97-AF65-F5344CB8AC3E}">
        <p14:creationId xmlns:p14="http://schemas.microsoft.com/office/powerpoint/2010/main" val="3519917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r>
              <a:rPr lang="en-US" altLang="ja-JP" dirty="0"/>
              <a:t>8</a:t>
            </a:r>
            <a:endParaRPr lang="ja-JP" altLang="en-US" dirty="0"/>
          </a:p>
        </p:txBody>
      </p:sp>
      <p:sp>
        <p:nvSpPr>
          <p:cNvPr id="12" name="正方形/長方形 11">
            <a:extLst>
              <a:ext uri="{FF2B5EF4-FFF2-40B4-BE49-F238E27FC236}">
                <a16:creationId xmlns:a16="http://schemas.microsoft.com/office/drawing/2014/main" id="{BCE2CAD8-9DDB-4A32-A309-B17C23F34D9A}"/>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sp>
        <p:nvSpPr>
          <p:cNvPr id="8" name="タイトル 3">
            <a:extLst>
              <a:ext uri="{FF2B5EF4-FFF2-40B4-BE49-F238E27FC236}">
                <a16:creationId xmlns:a16="http://schemas.microsoft.com/office/drawing/2014/main" id="{45D5B3C4-51B8-4F6D-BB46-AD75DBC83203}"/>
              </a:ext>
            </a:extLst>
          </p:cNvPr>
          <p:cNvSpPr>
            <a:spLocks noGrp="1"/>
          </p:cNvSpPr>
          <p:nvPr>
            <p:ph type="title"/>
          </p:nvPr>
        </p:nvSpPr>
        <p:spPr>
          <a:xfrm>
            <a:off x="417000" y="180000"/>
            <a:ext cx="9072000" cy="615600"/>
          </a:xfrm>
        </p:spPr>
        <p:txBody>
          <a:bodyPr/>
          <a:lstStyle/>
          <a:p>
            <a:r>
              <a:rPr kumimoji="1" lang="ja-JP" altLang="en-US" dirty="0"/>
              <a:t>４．</a:t>
            </a:r>
            <a:r>
              <a:rPr lang="ja-JP" altLang="en-US" dirty="0"/>
              <a:t>検証内容 ー 詳細</a:t>
            </a:r>
            <a:endParaRPr kumimoji="1" lang="ja-JP" altLang="en-US" dirty="0"/>
          </a:p>
        </p:txBody>
      </p:sp>
      <p:sp>
        <p:nvSpPr>
          <p:cNvPr id="6"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417000" y="1016000"/>
            <a:ext cx="4356000" cy="432000"/>
          </a:xfrm>
          <a:prstGeom prst="rect">
            <a:avLst/>
          </a:prstGeom>
        </p:spPr>
        <p:txBody>
          <a:bodyPr vert="horz" wrap="none" lIns="90000" tIns="46800" rIns="90000" bIns="4680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t>実施する検証項目・方法、阻害要因・リスク</a:t>
            </a:r>
          </a:p>
        </p:txBody>
      </p:sp>
      <p:grpSp>
        <p:nvGrpSpPr>
          <p:cNvPr id="7" name="グループ化 6">
            <a:extLst>
              <a:ext uri="{FF2B5EF4-FFF2-40B4-BE49-F238E27FC236}">
                <a16:creationId xmlns:a16="http://schemas.microsoft.com/office/drawing/2014/main" id="{239181E0-5D44-4A65-BEB3-C51EC1EF74E6}"/>
              </a:ext>
            </a:extLst>
          </p:cNvPr>
          <p:cNvGrpSpPr/>
          <p:nvPr/>
        </p:nvGrpSpPr>
        <p:grpSpPr>
          <a:xfrm>
            <a:off x="6705435" y="550060"/>
            <a:ext cx="3036097" cy="468000"/>
            <a:chOff x="4259313" y="277738"/>
            <a:chExt cx="2760089" cy="265400"/>
          </a:xfrm>
        </p:grpSpPr>
        <p:sp>
          <p:nvSpPr>
            <p:cNvPr id="10" name="テキスト ボックス 9">
              <a:extLst>
                <a:ext uri="{FF2B5EF4-FFF2-40B4-BE49-F238E27FC236}">
                  <a16:creationId xmlns:a16="http://schemas.microsoft.com/office/drawing/2014/main" id="{19675D0D-37EE-49FE-9E2F-53A762718CA0}"/>
                </a:ext>
              </a:extLst>
            </p:cNvPr>
            <p:cNvSpPr txBox="1"/>
            <p:nvPr/>
          </p:nvSpPr>
          <p:spPr>
            <a:xfrm>
              <a:off x="5183702" y="277738"/>
              <a:ext cx="1835700" cy="265400"/>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accent1"/>
                  </a:solidFill>
                </a:rPr>
                <a:t>検証の有効性</a:t>
              </a:r>
              <a:endParaRPr lang="en-US" altLang="ja-JP" sz="1400" b="1" dirty="0">
                <a:solidFill>
                  <a:schemeClr val="accent1"/>
                </a:solidFill>
              </a:endParaRPr>
            </a:p>
            <a:p>
              <a:pPr marL="0" indent="0" algn="ctr">
                <a:buNone/>
              </a:pPr>
              <a:r>
                <a:rPr lang="ja-JP" altLang="en-US" sz="1400" b="1" dirty="0">
                  <a:solidFill>
                    <a:schemeClr val="accent1"/>
                  </a:solidFill>
                </a:rPr>
                <a:t>実現可能性</a:t>
              </a:r>
            </a:p>
          </p:txBody>
        </p:sp>
        <p:sp>
          <p:nvSpPr>
            <p:cNvPr id="11" name="テキスト ボックス 10">
              <a:extLst>
                <a:ext uri="{FF2B5EF4-FFF2-40B4-BE49-F238E27FC236}">
                  <a16:creationId xmlns:a16="http://schemas.microsoft.com/office/drawing/2014/main" id="{7A41E9E0-ED56-4BCA-8820-50B75EEB51A9}"/>
                </a:ext>
              </a:extLst>
            </p:cNvPr>
            <p:cNvSpPr txBox="1"/>
            <p:nvPr/>
          </p:nvSpPr>
          <p:spPr>
            <a:xfrm>
              <a:off x="4259313" y="277738"/>
              <a:ext cx="924389" cy="265400"/>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17" name="正方形/長方形 16">
            <a:extLst>
              <a:ext uri="{FF2B5EF4-FFF2-40B4-BE49-F238E27FC236}">
                <a16:creationId xmlns:a16="http://schemas.microsoft.com/office/drawing/2014/main" id="{91F9BC7E-81EF-4EF2-9ED9-40740B8862C9}"/>
              </a:ext>
            </a:extLst>
          </p:cNvPr>
          <p:cNvSpPr/>
          <p:nvPr/>
        </p:nvSpPr>
        <p:spPr bwMode="gray">
          <a:xfrm>
            <a:off x="418145" y="1891047"/>
            <a:ext cx="4350103"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＜何を検証するのかについて具体的に記載してください＞</a:t>
            </a:r>
            <a:endParaRPr kumimoji="1" lang="en-US" altLang="ja-JP" sz="1200" dirty="0"/>
          </a:p>
          <a:p>
            <a:pPr marL="88900" defTabSz="762000" eaLnBrk="0" hangingPunct="0">
              <a:lnSpc>
                <a:spcPct val="106000"/>
              </a:lnSpc>
              <a:spcBef>
                <a:spcPts val="0"/>
              </a:spcBef>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検証項目数に応じてフォーマットを適宜修正ください</a:t>
            </a:r>
          </a:p>
        </p:txBody>
      </p:sp>
      <p:sp>
        <p:nvSpPr>
          <p:cNvPr id="19" name="正方形/長方形 18">
            <a:extLst>
              <a:ext uri="{FF2B5EF4-FFF2-40B4-BE49-F238E27FC236}">
                <a16:creationId xmlns:a16="http://schemas.microsoft.com/office/drawing/2014/main" id="{A90733AD-DB10-4A51-9D93-AABC5E448713}"/>
              </a:ext>
            </a:extLst>
          </p:cNvPr>
          <p:cNvSpPr/>
          <p:nvPr/>
        </p:nvSpPr>
        <p:spPr bwMode="gray">
          <a:xfrm>
            <a:off x="5134611" y="1891047"/>
            <a:ext cx="4350103"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＜左記の検証項目について、結果をどのように評価するのかについて記載してください＞</a:t>
            </a:r>
          </a:p>
        </p:txBody>
      </p:sp>
      <p:sp>
        <p:nvSpPr>
          <p:cNvPr id="5" name="二等辺三角形 4">
            <a:extLst>
              <a:ext uri="{FF2B5EF4-FFF2-40B4-BE49-F238E27FC236}">
                <a16:creationId xmlns:a16="http://schemas.microsoft.com/office/drawing/2014/main" id="{6ADE2329-FD7A-4B73-8CB0-13762E110E0D}"/>
              </a:ext>
            </a:extLst>
          </p:cNvPr>
          <p:cNvSpPr/>
          <p:nvPr/>
        </p:nvSpPr>
        <p:spPr bwMode="gray">
          <a:xfrm rot="5400000">
            <a:off x="4584917" y="2183060"/>
            <a:ext cx="810000" cy="225974"/>
          </a:xfrm>
          <a:prstGeom prst="triangl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36" name="フッター プレースホルダー 4">
            <a:extLst>
              <a:ext uri="{FF2B5EF4-FFF2-40B4-BE49-F238E27FC236}">
                <a16:creationId xmlns:a16="http://schemas.microsoft.com/office/drawing/2014/main" id="{D50F3CB9-3FC7-4CBB-AC6B-03E805CC051C}"/>
              </a:ext>
            </a:extLst>
          </p:cNvPr>
          <p:cNvSpPr txBox="1">
            <a:spLocks/>
          </p:cNvSpPr>
          <p:nvPr/>
        </p:nvSpPr>
        <p:spPr bwMode="gray">
          <a:xfrm>
            <a:off x="418145" y="1495669"/>
            <a:ext cx="4349029" cy="3384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検証項目</a:t>
            </a:r>
            <a:endParaRPr lang="en-US" altLang="ja-JP" dirty="0"/>
          </a:p>
        </p:txBody>
      </p:sp>
      <p:sp>
        <p:nvSpPr>
          <p:cNvPr id="37" name="フッター プレースホルダー 4">
            <a:extLst>
              <a:ext uri="{FF2B5EF4-FFF2-40B4-BE49-F238E27FC236}">
                <a16:creationId xmlns:a16="http://schemas.microsoft.com/office/drawing/2014/main" id="{B502B297-E447-44A4-8F19-9F39CC05655B}"/>
              </a:ext>
            </a:extLst>
          </p:cNvPr>
          <p:cNvSpPr txBox="1">
            <a:spLocks/>
          </p:cNvSpPr>
          <p:nvPr/>
        </p:nvSpPr>
        <p:spPr bwMode="gray">
          <a:xfrm>
            <a:off x="5134611" y="1495669"/>
            <a:ext cx="4350103" cy="3384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検証・評価方法</a:t>
            </a:r>
            <a:endParaRPr lang="en-US" altLang="ja-JP" dirty="0"/>
          </a:p>
        </p:txBody>
      </p:sp>
      <p:sp>
        <p:nvSpPr>
          <p:cNvPr id="27" name="正方形/長方形 26">
            <a:extLst>
              <a:ext uri="{FF2B5EF4-FFF2-40B4-BE49-F238E27FC236}">
                <a16:creationId xmlns:a16="http://schemas.microsoft.com/office/drawing/2014/main" id="{9B4F1289-5972-4BE2-8FAE-A62298F296D3}"/>
              </a:ext>
            </a:extLst>
          </p:cNvPr>
          <p:cNvSpPr/>
          <p:nvPr/>
        </p:nvSpPr>
        <p:spPr bwMode="gray">
          <a:xfrm>
            <a:off x="1312714" y="4549614"/>
            <a:ext cx="8172000" cy="2038386"/>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検証を実施するに当たって、検証先との調整上のリスク、プロトタイプの試作上のリスク等が考えられる場合、阻害要因とリスク、その対応について仮説を記載してください</a:t>
            </a:r>
          </a:p>
        </p:txBody>
      </p:sp>
      <p:sp>
        <p:nvSpPr>
          <p:cNvPr id="28" name="フッター プレースホルダー 4">
            <a:extLst>
              <a:ext uri="{FF2B5EF4-FFF2-40B4-BE49-F238E27FC236}">
                <a16:creationId xmlns:a16="http://schemas.microsoft.com/office/drawing/2014/main" id="{7CE6BB20-CF26-4B11-854F-09FFDE47DF2B}"/>
              </a:ext>
            </a:extLst>
          </p:cNvPr>
          <p:cNvSpPr txBox="1">
            <a:spLocks/>
          </p:cNvSpPr>
          <p:nvPr/>
        </p:nvSpPr>
        <p:spPr bwMode="gray">
          <a:xfrm>
            <a:off x="418145" y="4547363"/>
            <a:ext cx="826210" cy="2040993"/>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阻害要因・リスク</a:t>
            </a:r>
            <a:endParaRPr lang="en-GB" altLang="en-GB" dirty="0"/>
          </a:p>
        </p:txBody>
      </p:sp>
      <p:sp>
        <p:nvSpPr>
          <p:cNvPr id="2" name="正方形/長方形 1">
            <a:extLst>
              <a:ext uri="{FF2B5EF4-FFF2-40B4-BE49-F238E27FC236}">
                <a16:creationId xmlns:a16="http://schemas.microsoft.com/office/drawing/2014/main" id="{BEF51493-2C39-FC60-02D6-3C4AF2FBAB60}"/>
              </a:ext>
            </a:extLst>
          </p:cNvPr>
          <p:cNvSpPr/>
          <p:nvPr/>
        </p:nvSpPr>
        <p:spPr bwMode="gray">
          <a:xfrm>
            <a:off x="418145" y="2758311"/>
            <a:ext cx="4350103"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03FD404B-865C-C3C9-BA66-0D1AC1E121EF}"/>
              </a:ext>
            </a:extLst>
          </p:cNvPr>
          <p:cNvSpPr/>
          <p:nvPr/>
        </p:nvSpPr>
        <p:spPr bwMode="gray">
          <a:xfrm>
            <a:off x="5134611" y="2758311"/>
            <a:ext cx="4350103"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endParaRPr kumimoji="1" lang="ja-JP" altLang="en-US" sz="1200" dirty="0"/>
          </a:p>
        </p:txBody>
      </p:sp>
      <p:sp>
        <p:nvSpPr>
          <p:cNvPr id="9" name="二等辺三角形 8">
            <a:extLst>
              <a:ext uri="{FF2B5EF4-FFF2-40B4-BE49-F238E27FC236}">
                <a16:creationId xmlns:a16="http://schemas.microsoft.com/office/drawing/2014/main" id="{CC6E00D9-A366-4F35-2F78-7B3B1DAEC634}"/>
              </a:ext>
            </a:extLst>
          </p:cNvPr>
          <p:cNvSpPr/>
          <p:nvPr/>
        </p:nvSpPr>
        <p:spPr bwMode="gray">
          <a:xfrm rot="5400000">
            <a:off x="4584916" y="3050325"/>
            <a:ext cx="810000" cy="225974"/>
          </a:xfrm>
          <a:prstGeom prst="triangl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EBE54B0B-A1BB-D1C8-9DE1-00A70CEBF930}"/>
              </a:ext>
            </a:extLst>
          </p:cNvPr>
          <p:cNvSpPr/>
          <p:nvPr/>
        </p:nvSpPr>
        <p:spPr bwMode="gray">
          <a:xfrm>
            <a:off x="418145" y="3625576"/>
            <a:ext cx="4350103"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4" name="正方形/長方形 13">
            <a:extLst>
              <a:ext uri="{FF2B5EF4-FFF2-40B4-BE49-F238E27FC236}">
                <a16:creationId xmlns:a16="http://schemas.microsoft.com/office/drawing/2014/main" id="{413AD8EA-E375-865E-C2F2-1BCD87DBD985}"/>
              </a:ext>
            </a:extLst>
          </p:cNvPr>
          <p:cNvSpPr/>
          <p:nvPr/>
        </p:nvSpPr>
        <p:spPr bwMode="gray">
          <a:xfrm>
            <a:off x="5134611" y="3625576"/>
            <a:ext cx="4350103"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endParaRPr kumimoji="1" lang="ja-JP" altLang="en-US" sz="1200" dirty="0"/>
          </a:p>
        </p:txBody>
      </p:sp>
      <p:sp>
        <p:nvSpPr>
          <p:cNvPr id="15" name="二等辺三角形 14">
            <a:extLst>
              <a:ext uri="{FF2B5EF4-FFF2-40B4-BE49-F238E27FC236}">
                <a16:creationId xmlns:a16="http://schemas.microsoft.com/office/drawing/2014/main" id="{9E929FB1-28BB-8459-AB8C-9A58C157FDF1}"/>
              </a:ext>
            </a:extLst>
          </p:cNvPr>
          <p:cNvSpPr/>
          <p:nvPr/>
        </p:nvSpPr>
        <p:spPr bwMode="gray">
          <a:xfrm rot="5400000">
            <a:off x="4584774" y="3917732"/>
            <a:ext cx="810286" cy="225974"/>
          </a:xfrm>
          <a:prstGeom prst="triangl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640963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r>
              <a:rPr lang="en-US" altLang="ja-JP" dirty="0"/>
              <a:t>9</a:t>
            </a:r>
            <a:endParaRPr lang="ja-JP" altLang="en-US" dirty="0"/>
          </a:p>
        </p:txBody>
      </p:sp>
      <p:sp>
        <p:nvSpPr>
          <p:cNvPr id="53" name="正方形/長方形 52">
            <a:extLst>
              <a:ext uri="{FF2B5EF4-FFF2-40B4-BE49-F238E27FC236}">
                <a16:creationId xmlns:a16="http://schemas.microsoft.com/office/drawing/2014/main" id="{040348D9-DB8B-4CD4-8974-15CE1424D484}"/>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sp>
        <p:nvSpPr>
          <p:cNvPr id="235" name="タイトル 3">
            <a:extLst>
              <a:ext uri="{FF2B5EF4-FFF2-40B4-BE49-F238E27FC236}">
                <a16:creationId xmlns:a16="http://schemas.microsoft.com/office/drawing/2014/main" id="{CDA07981-F8A6-4E27-AD7E-8434ECD4638F}"/>
              </a:ext>
            </a:extLst>
          </p:cNvPr>
          <p:cNvSpPr>
            <a:spLocks noGrp="1"/>
          </p:cNvSpPr>
          <p:nvPr>
            <p:ph type="title"/>
          </p:nvPr>
        </p:nvSpPr>
        <p:spPr>
          <a:xfrm>
            <a:off x="417000" y="180000"/>
            <a:ext cx="9072000" cy="615600"/>
          </a:xfrm>
        </p:spPr>
        <p:txBody>
          <a:bodyPr/>
          <a:lstStyle/>
          <a:p>
            <a:r>
              <a:rPr lang="ja-JP" altLang="en-US" dirty="0"/>
              <a:t>５</a:t>
            </a:r>
            <a:r>
              <a:rPr kumimoji="1" lang="ja-JP" altLang="en-US" dirty="0"/>
              <a:t>．体制</a:t>
            </a:r>
          </a:p>
        </p:txBody>
      </p:sp>
      <p:sp>
        <p:nvSpPr>
          <p:cNvPr id="236" name="テキスト プレースホルダー 3">
            <a:extLst>
              <a:ext uri="{FF2B5EF4-FFF2-40B4-BE49-F238E27FC236}">
                <a16:creationId xmlns:a16="http://schemas.microsoft.com/office/drawing/2014/main" id="{A53DCDD9-8E58-4755-B9C0-F6038A4F5EEC}"/>
              </a:ext>
            </a:extLst>
          </p:cNvPr>
          <p:cNvSpPr txBox="1">
            <a:spLocks/>
          </p:cNvSpPr>
          <p:nvPr/>
        </p:nvSpPr>
        <p:spPr>
          <a:xfrm>
            <a:off x="417000" y="1016000"/>
            <a:ext cx="4356000" cy="432000"/>
          </a:xfrm>
          <a:prstGeom prst="rect">
            <a:avLst/>
          </a:prstGeom>
        </p:spPr>
        <p:txBody>
          <a:bodyPr vert="horz" wrap="none" lIns="90000" tIns="46800" rIns="90000" bIns="4680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t>参画する各プレイヤーの役割</a:t>
            </a:r>
          </a:p>
        </p:txBody>
      </p:sp>
      <p:grpSp>
        <p:nvGrpSpPr>
          <p:cNvPr id="45" name="グループ化 44">
            <a:extLst>
              <a:ext uri="{FF2B5EF4-FFF2-40B4-BE49-F238E27FC236}">
                <a16:creationId xmlns:a16="http://schemas.microsoft.com/office/drawing/2014/main" id="{187C65C3-9D1D-4EC5-8E4E-485377B962C3}"/>
              </a:ext>
            </a:extLst>
          </p:cNvPr>
          <p:cNvGrpSpPr/>
          <p:nvPr/>
        </p:nvGrpSpPr>
        <p:grpSpPr>
          <a:xfrm>
            <a:off x="6705435" y="550060"/>
            <a:ext cx="3036097" cy="468000"/>
            <a:chOff x="4259313" y="277738"/>
            <a:chExt cx="2760089" cy="265400"/>
          </a:xfrm>
        </p:grpSpPr>
        <p:sp>
          <p:nvSpPr>
            <p:cNvPr id="46" name="テキスト ボックス 45">
              <a:extLst>
                <a:ext uri="{FF2B5EF4-FFF2-40B4-BE49-F238E27FC236}">
                  <a16:creationId xmlns:a16="http://schemas.microsoft.com/office/drawing/2014/main" id="{81CAFA25-163D-4FC0-88FB-D0551C7A64C0}"/>
                </a:ext>
              </a:extLst>
            </p:cNvPr>
            <p:cNvSpPr txBox="1"/>
            <p:nvPr/>
          </p:nvSpPr>
          <p:spPr>
            <a:xfrm>
              <a:off x="5183702" y="277738"/>
              <a:ext cx="1835700" cy="265400"/>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accent1"/>
                  </a:solidFill>
                </a:rPr>
                <a:t>実現可能性</a:t>
              </a:r>
            </a:p>
          </p:txBody>
        </p:sp>
        <p:sp>
          <p:nvSpPr>
            <p:cNvPr id="47" name="テキスト ボックス 46">
              <a:extLst>
                <a:ext uri="{FF2B5EF4-FFF2-40B4-BE49-F238E27FC236}">
                  <a16:creationId xmlns:a16="http://schemas.microsoft.com/office/drawing/2014/main" id="{537479F0-86FF-41B0-ADE3-6016718B710D}"/>
                </a:ext>
              </a:extLst>
            </p:cNvPr>
            <p:cNvSpPr txBox="1"/>
            <p:nvPr/>
          </p:nvSpPr>
          <p:spPr>
            <a:xfrm>
              <a:off x="4259313" y="277738"/>
              <a:ext cx="924389" cy="265400"/>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39" name="四角形: 角を丸くする 38">
            <a:extLst>
              <a:ext uri="{FF2B5EF4-FFF2-40B4-BE49-F238E27FC236}">
                <a16:creationId xmlns:a16="http://schemas.microsoft.com/office/drawing/2014/main" id="{6F57B929-4F04-4344-AE27-E581732158B1}"/>
              </a:ext>
            </a:extLst>
          </p:cNvPr>
          <p:cNvSpPr/>
          <p:nvPr/>
        </p:nvSpPr>
        <p:spPr bwMode="gray">
          <a:xfrm>
            <a:off x="1510239" y="5566637"/>
            <a:ext cx="7237214" cy="867500"/>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r>
              <a:rPr kumimoji="1" lang="ja-JP" altLang="en-US" sz="1400" i="0" dirty="0">
                <a:solidFill>
                  <a:srgbClr val="97999B"/>
                </a:solidFill>
                <a:latin typeface="+mn-lt"/>
                <a:cs typeface="+mn-cs"/>
              </a:rPr>
              <a:t>本ページに代表事業者内でプロジェクトに中長期的にコミットする体制</a:t>
            </a:r>
            <a:r>
              <a:rPr kumimoji="1" lang="ja-JP" altLang="en-US" sz="1400" dirty="0">
                <a:solidFill>
                  <a:srgbClr val="97999B"/>
                </a:solidFill>
                <a:latin typeface="+mn-lt"/>
                <a:cs typeface="+mn-cs"/>
              </a:rPr>
              <a:t>についても併せて記載してください</a:t>
            </a:r>
            <a:endParaRPr kumimoji="1" lang="en-US" altLang="ja-JP" sz="1400" i="0" dirty="0">
              <a:solidFill>
                <a:srgbClr val="97999B"/>
              </a:solidFill>
              <a:latin typeface="+mn-lt"/>
              <a:cs typeface="+mn-cs"/>
            </a:endParaRPr>
          </a:p>
        </p:txBody>
      </p:sp>
      <p:sp>
        <p:nvSpPr>
          <p:cNvPr id="203" name="フッター プレースホルダー 4">
            <a:extLst>
              <a:ext uri="{FF2B5EF4-FFF2-40B4-BE49-F238E27FC236}">
                <a16:creationId xmlns:a16="http://schemas.microsoft.com/office/drawing/2014/main" id="{C0B0EB3E-4A80-4583-9024-9386750025FC}"/>
              </a:ext>
            </a:extLst>
          </p:cNvPr>
          <p:cNvSpPr txBox="1">
            <a:spLocks/>
          </p:cNvSpPr>
          <p:nvPr/>
        </p:nvSpPr>
        <p:spPr bwMode="gray">
          <a:xfrm>
            <a:off x="4533000" y="1495669"/>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0"/>
            </a:lvl1pPr>
          </a:lstStyle>
          <a:p>
            <a:r>
              <a:rPr lang="ja-JP" altLang="en-US" b="1" dirty="0"/>
              <a:t>得意とする技術・能力等</a:t>
            </a:r>
          </a:p>
        </p:txBody>
      </p:sp>
      <p:cxnSp>
        <p:nvCxnSpPr>
          <p:cNvPr id="204" name="直線コネクタ 203">
            <a:extLst>
              <a:ext uri="{FF2B5EF4-FFF2-40B4-BE49-F238E27FC236}">
                <a16:creationId xmlns:a16="http://schemas.microsoft.com/office/drawing/2014/main" id="{60666C6D-5491-4724-94C2-DF0E19D80558}"/>
              </a:ext>
            </a:extLst>
          </p:cNvPr>
          <p:cNvCxnSpPr>
            <a:cxnSpLocks/>
          </p:cNvCxnSpPr>
          <p:nvPr/>
        </p:nvCxnSpPr>
        <p:spPr>
          <a:xfrm>
            <a:off x="4533000" y="1783669"/>
            <a:ext cx="24480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5" name="フッター プレースホルダー 4">
            <a:extLst>
              <a:ext uri="{FF2B5EF4-FFF2-40B4-BE49-F238E27FC236}">
                <a16:creationId xmlns:a16="http://schemas.microsoft.com/office/drawing/2014/main" id="{8ECBD812-A5A8-4ADC-BC60-CA916BAA406F}"/>
              </a:ext>
            </a:extLst>
          </p:cNvPr>
          <p:cNvSpPr txBox="1">
            <a:spLocks/>
          </p:cNvSpPr>
          <p:nvPr/>
        </p:nvSpPr>
        <p:spPr bwMode="gray">
          <a:xfrm>
            <a:off x="2025000" y="1495669"/>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0"/>
            </a:lvl1pPr>
          </a:lstStyle>
          <a:p>
            <a:r>
              <a:rPr lang="ja-JP" altLang="en-US" b="1" dirty="0"/>
              <a:t>想定される役割</a:t>
            </a:r>
          </a:p>
        </p:txBody>
      </p:sp>
      <p:cxnSp>
        <p:nvCxnSpPr>
          <p:cNvPr id="206" name="直線コネクタ 205">
            <a:extLst>
              <a:ext uri="{FF2B5EF4-FFF2-40B4-BE49-F238E27FC236}">
                <a16:creationId xmlns:a16="http://schemas.microsoft.com/office/drawing/2014/main" id="{17BDB6DC-C4E7-4FDF-94C5-88F5A868F8B8}"/>
              </a:ext>
            </a:extLst>
          </p:cNvPr>
          <p:cNvCxnSpPr>
            <a:cxnSpLocks/>
          </p:cNvCxnSpPr>
          <p:nvPr/>
        </p:nvCxnSpPr>
        <p:spPr>
          <a:xfrm>
            <a:off x="2025000" y="1783669"/>
            <a:ext cx="24480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7" name="フッター プレースホルダー 4">
            <a:extLst>
              <a:ext uri="{FF2B5EF4-FFF2-40B4-BE49-F238E27FC236}">
                <a16:creationId xmlns:a16="http://schemas.microsoft.com/office/drawing/2014/main" id="{002520ED-8B14-4428-9262-8A1B1A426473}"/>
              </a:ext>
            </a:extLst>
          </p:cNvPr>
          <p:cNvSpPr txBox="1">
            <a:spLocks/>
          </p:cNvSpPr>
          <p:nvPr/>
        </p:nvSpPr>
        <p:spPr bwMode="gray">
          <a:xfrm>
            <a:off x="7041000" y="1495669"/>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solidFill>
                  <a:schemeClr val="tx1"/>
                </a:solidFill>
              </a:rPr>
              <a:t>類似の事業経験</a:t>
            </a:r>
            <a:endParaRPr lang="ja-JP" altLang="en-US" baseline="30000" dirty="0">
              <a:solidFill>
                <a:schemeClr val="tx1"/>
              </a:solidFill>
            </a:endParaRPr>
          </a:p>
        </p:txBody>
      </p:sp>
      <p:cxnSp>
        <p:nvCxnSpPr>
          <p:cNvPr id="208" name="直線コネクタ 207">
            <a:extLst>
              <a:ext uri="{FF2B5EF4-FFF2-40B4-BE49-F238E27FC236}">
                <a16:creationId xmlns:a16="http://schemas.microsoft.com/office/drawing/2014/main" id="{85E6A4C8-5A01-47DE-8875-DC3E28E8D5B7}"/>
              </a:ext>
            </a:extLst>
          </p:cNvPr>
          <p:cNvCxnSpPr>
            <a:cxnSpLocks/>
          </p:cNvCxnSpPr>
          <p:nvPr/>
        </p:nvCxnSpPr>
        <p:spPr>
          <a:xfrm>
            <a:off x="7041000" y="1783669"/>
            <a:ext cx="24480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9" name="フッター プレースホルダー 4">
            <a:extLst>
              <a:ext uri="{FF2B5EF4-FFF2-40B4-BE49-F238E27FC236}">
                <a16:creationId xmlns:a16="http://schemas.microsoft.com/office/drawing/2014/main" id="{149A05D1-FF6F-4B1C-ADFA-D7AB03ABBA17}"/>
              </a:ext>
            </a:extLst>
          </p:cNvPr>
          <p:cNvSpPr txBox="1">
            <a:spLocks/>
          </p:cNvSpPr>
          <p:nvPr/>
        </p:nvSpPr>
        <p:spPr bwMode="gray">
          <a:xfrm>
            <a:off x="417000" y="1495669"/>
            <a:ext cx="15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solidFill>
                  <a:schemeClr val="tx1"/>
                </a:solidFill>
              </a:rPr>
              <a:t>プレイヤー</a:t>
            </a:r>
            <a:endParaRPr lang="ja-JP" altLang="en-US" baseline="30000" dirty="0">
              <a:solidFill>
                <a:schemeClr val="tx1"/>
              </a:solidFill>
            </a:endParaRPr>
          </a:p>
        </p:txBody>
      </p:sp>
      <p:cxnSp>
        <p:nvCxnSpPr>
          <p:cNvPr id="210" name="直線コネクタ 209">
            <a:extLst>
              <a:ext uri="{FF2B5EF4-FFF2-40B4-BE49-F238E27FC236}">
                <a16:creationId xmlns:a16="http://schemas.microsoft.com/office/drawing/2014/main" id="{6B41DEEA-AC7B-4618-8DD3-C59E7977E504}"/>
              </a:ext>
            </a:extLst>
          </p:cNvPr>
          <p:cNvCxnSpPr>
            <a:cxnSpLocks/>
          </p:cNvCxnSpPr>
          <p:nvPr/>
        </p:nvCxnSpPr>
        <p:spPr>
          <a:xfrm>
            <a:off x="417000" y="1783669"/>
            <a:ext cx="15480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12" name="直線コネクタ 211">
            <a:extLst>
              <a:ext uri="{FF2B5EF4-FFF2-40B4-BE49-F238E27FC236}">
                <a16:creationId xmlns:a16="http://schemas.microsoft.com/office/drawing/2014/main" id="{363DD59C-FB9B-4C39-A982-86BAF4DF23A1}"/>
              </a:ext>
            </a:extLst>
          </p:cNvPr>
          <p:cNvCxnSpPr/>
          <p:nvPr/>
        </p:nvCxnSpPr>
        <p:spPr>
          <a:xfrm flipV="1">
            <a:off x="417000" y="2686551"/>
            <a:ext cx="9072000" cy="0"/>
          </a:xfrm>
          <a:prstGeom prst="line">
            <a:avLst/>
          </a:prstGeom>
          <a:ln w="6350">
            <a:solidFill>
              <a:srgbClr val="BBBCBC"/>
            </a:solidFill>
            <a:prstDash val="dash"/>
          </a:ln>
        </p:spPr>
        <p:style>
          <a:lnRef idx="1">
            <a:schemeClr val="accent1"/>
          </a:lnRef>
          <a:fillRef idx="0">
            <a:schemeClr val="accent1"/>
          </a:fillRef>
          <a:effectRef idx="0">
            <a:schemeClr val="accent1"/>
          </a:effectRef>
          <a:fontRef idx="minor">
            <a:schemeClr val="tx1"/>
          </a:fontRef>
        </p:style>
      </p:cxnSp>
      <p:cxnSp>
        <p:nvCxnSpPr>
          <p:cNvPr id="213" name="直線コネクタ 212">
            <a:extLst>
              <a:ext uri="{FF2B5EF4-FFF2-40B4-BE49-F238E27FC236}">
                <a16:creationId xmlns:a16="http://schemas.microsoft.com/office/drawing/2014/main" id="{48FCA4E0-B10C-4C3D-9240-C04D5DB6209E}"/>
              </a:ext>
            </a:extLst>
          </p:cNvPr>
          <p:cNvCxnSpPr/>
          <p:nvPr/>
        </p:nvCxnSpPr>
        <p:spPr>
          <a:xfrm flipV="1">
            <a:off x="417000" y="3567260"/>
            <a:ext cx="9072000" cy="0"/>
          </a:xfrm>
          <a:prstGeom prst="line">
            <a:avLst/>
          </a:prstGeom>
          <a:ln w="6350">
            <a:solidFill>
              <a:srgbClr val="BBBCBC"/>
            </a:solidFill>
            <a:prstDash val="dash"/>
          </a:ln>
        </p:spPr>
        <p:style>
          <a:lnRef idx="1">
            <a:schemeClr val="accent1"/>
          </a:lnRef>
          <a:fillRef idx="0">
            <a:schemeClr val="accent1"/>
          </a:fillRef>
          <a:effectRef idx="0">
            <a:schemeClr val="accent1"/>
          </a:effectRef>
          <a:fontRef idx="minor">
            <a:schemeClr val="tx1"/>
          </a:fontRef>
        </p:style>
      </p:cxnSp>
      <p:sp>
        <p:nvSpPr>
          <p:cNvPr id="218" name="テキスト ボックス 217">
            <a:extLst>
              <a:ext uri="{FF2B5EF4-FFF2-40B4-BE49-F238E27FC236}">
                <a16:creationId xmlns:a16="http://schemas.microsoft.com/office/drawing/2014/main" id="{02719D25-0D4D-4411-A6CE-26FB4D1E9903}"/>
              </a:ext>
            </a:extLst>
          </p:cNvPr>
          <p:cNvSpPr txBox="1"/>
          <p:nvPr/>
        </p:nvSpPr>
        <p:spPr>
          <a:xfrm>
            <a:off x="4533000" y="1837960"/>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r>
              <a:rPr lang="en-US" altLang="ja-JP" dirty="0"/>
              <a:t>xx</a:t>
            </a:r>
            <a:endParaRPr lang="ja-JP" altLang="en-US" dirty="0"/>
          </a:p>
        </p:txBody>
      </p:sp>
      <p:sp>
        <p:nvSpPr>
          <p:cNvPr id="219" name="テキスト ボックス 218">
            <a:extLst>
              <a:ext uri="{FF2B5EF4-FFF2-40B4-BE49-F238E27FC236}">
                <a16:creationId xmlns:a16="http://schemas.microsoft.com/office/drawing/2014/main" id="{F5ABDF40-F104-4759-88D4-EA17E046EFCE}"/>
              </a:ext>
            </a:extLst>
          </p:cNvPr>
          <p:cNvSpPr txBox="1"/>
          <p:nvPr/>
        </p:nvSpPr>
        <p:spPr>
          <a:xfrm>
            <a:off x="2025000" y="1837960"/>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r>
              <a:rPr lang="en-US" altLang="ja-JP" dirty="0"/>
              <a:t>xx</a:t>
            </a:r>
            <a:endParaRPr lang="ja-JP" altLang="en-US" dirty="0"/>
          </a:p>
        </p:txBody>
      </p:sp>
      <p:sp>
        <p:nvSpPr>
          <p:cNvPr id="220" name="テキスト ボックス 219">
            <a:extLst>
              <a:ext uri="{FF2B5EF4-FFF2-40B4-BE49-F238E27FC236}">
                <a16:creationId xmlns:a16="http://schemas.microsoft.com/office/drawing/2014/main" id="{40233E4D-F6D1-4C9D-8132-2D7856DB4DB3}"/>
              </a:ext>
            </a:extLst>
          </p:cNvPr>
          <p:cNvSpPr txBox="1"/>
          <p:nvPr/>
        </p:nvSpPr>
        <p:spPr>
          <a:xfrm>
            <a:off x="7041000" y="1837960"/>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r>
              <a:rPr lang="en-US" altLang="ja-JP" dirty="0"/>
              <a:t>xx</a:t>
            </a:r>
            <a:endParaRPr lang="ja-JP" altLang="en-US" dirty="0"/>
          </a:p>
        </p:txBody>
      </p:sp>
      <p:sp>
        <p:nvSpPr>
          <p:cNvPr id="221" name="テキスト ボックス 220">
            <a:extLst>
              <a:ext uri="{FF2B5EF4-FFF2-40B4-BE49-F238E27FC236}">
                <a16:creationId xmlns:a16="http://schemas.microsoft.com/office/drawing/2014/main" id="{24F9C186-2861-4DFD-AA18-96E928031759}"/>
              </a:ext>
            </a:extLst>
          </p:cNvPr>
          <p:cNvSpPr txBox="1"/>
          <p:nvPr/>
        </p:nvSpPr>
        <p:spPr>
          <a:xfrm>
            <a:off x="417000" y="1837960"/>
            <a:ext cx="1548000" cy="816473"/>
          </a:xfrm>
          <a:prstGeom prst="rect">
            <a:avLst/>
          </a:prstGeom>
          <a:solidFill>
            <a:srgbClr val="DDEFE8"/>
          </a:solidFill>
          <a:ln w="6350">
            <a:solidFill>
              <a:srgbClr val="DDEFE8"/>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lvl="0" indent="0" algn="ctr" defTabSz="914400" eaLnBrk="1" hangingPunct="1">
              <a:lnSpc>
                <a:spcPct val="100000"/>
              </a:lnSpc>
              <a:spcBef>
                <a:spcPct val="0"/>
              </a:spcBef>
              <a:buNone/>
            </a:pPr>
            <a:r>
              <a:rPr kumimoji="0" lang="en-US" altLang="ja-JP" b="1" dirty="0"/>
              <a:t>【</a:t>
            </a:r>
            <a:r>
              <a:rPr kumimoji="0" lang="ja-JP" altLang="en-US" b="1" dirty="0"/>
              <a:t>代表事業者</a:t>
            </a:r>
            <a:r>
              <a:rPr kumimoji="0" lang="en-US" altLang="ja-JP" b="1" dirty="0"/>
              <a:t>】</a:t>
            </a:r>
            <a:br>
              <a:rPr kumimoji="0" lang="en-US" altLang="ja-JP" b="1" dirty="0"/>
            </a:br>
            <a:r>
              <a:rPr kumimoji="0" lang="ja-JP" altLang="en-US" b="1" dirty="0"/>
              <a:t>○社</a:t>
            </a:r>
            <a:br>
              <a:rPr kumimoji="0" lang="en-US" altLang="ja-JP" b="1" dirty="0"/>
            </a:br>
            <a:r>
              <a:rPr kumimoji="0" lang="ja-JP" altLang="en-US" b="1" dirty="0"/>
              <a:t>（中小・</a:t>
            </a:r>
            <a:r>
              <a:rPr kumimoji="0" lang="en-US" altLang="ja-JP" b="1" dirty="0"/>
              <a:t>SU</a:t>
            </a:r>
            <a:r>
              <a:rPr kumimoji="0" lang="ja-JP" altLang="en-US" b="1" dirty="0"/>
              <a:t>等</a:t>
            </a:r>
            <a:r>
              <a:rPr kumimoji="0" lang="en-US" altLang="ja-JP" b="1" dirty="0"/>
              <a:t>/</a:t>
            </a:r>
          </a:p>
          <a:p>
            <a:pPr marL="0" lvl="0" indent="0" algn="ctr" defTabSz="914400" eaLnBrk="1" hangingPunct="1">
              <a:lnSpc>
                <a:spcPct val="100000"/>
              </a:lnSpc>
              <a:spcBef>
                <a:spcPct val="0"/>
              </a:spcBef>
              <a:buNone/>
            </a:pPr>
            <a:r>
              <a:rPr kumimoji="0" lang="ja-JP" altLang="en-US" b="1" dirty="0"/>
              <a:t>多摩・区部等　）</a:t>
            </a:r>
          </a:p>
        </p:txBody>
      </p:sp>
      <p:sp>
        <p:nvSpPr>
          <p:cNvPr id="222" name="テキスト ボックス 221">
            <a:extLst>
              <a:ext uri="{FF2B5EF4-FFF2-40B4-BE49-F238E27FC236}">
                <a16:creationId xmlns:a16="http://schemas.microsoft.com/office/drawing/2014/main" id="{6EA09504-AA1A-4DC2-9C9D-EEC547E412B0}"/>
              </a:ext>
            </a:extLst>
          </p:cNvPr>
          <p:cNvSpPr txBox="1"/>
          <p:nvPr/>
        </p:nvSpPr>
        <p:spPr>
          <a:xfrm>
            <a:off x="4533000" y="2718669"/>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r>
              <a:rPr lang="en-US" altLang="ja-JP" dirty="0"/>
              <a:t>xx</a:t>
            </a:r>
            <a:endParaRPr lang="ja-JP" altLang="en-US" dirty="0"/>
          </a:p>
        </p:txBody>
      </p:sp>
      <p:sp>
        <p:nvSpPr>
          <p:cNvPr id="223" name="テキスト ボックス 222">
            <a:extLst>
              <a:ext uri="{FF2B5EF4-FFF2-40B4-BE49-F238E27FC236}">
                <a16:creationId xmlns:a16="http://schemas.microsoft.com/office/drawing/2014/main" id="{D2D615BB-BAF6-46F4-9D04-F8E99E78D4C8}"/>
              </a:ext>
            </a:extLst>
          </p:cNvPr>
          <p:cNvSpPr txBox="1"/>
          <p:nvPr/>
        </p:nvSpPr>
        <p:spPr>
          <a:xfrm>
            <a:off x="2025000" y="2718669"/>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r>
              <a:rPr lang="en-US" altLang="ja-JP" dirty="0"/>
              <a:t>xx</a:t>
            </a:r>
            <a:endParaRPr lang="ja-JP" altLang="en-US" dirty="0"/>
          </a:p>
        </p:txBody>
      </p:sp>
      <p:sp>
        <p:nvSpPr>
          <p:cNvPr id="224" name="テキスト ボックス 223">
            <a:extLst>
              <a:ext uri="{FF2B5EF4-FFF2-40B4-BE49-F238E27FC236}">
                <a16:creationId xmlns:a16="http://schemas.microsoft.com/office/drawing/2014/main" id="{1F4D12AC-739A-4646-8B63-9277DF1B8415}"/>
              </a:ext>
            </a:extLst>
          </p:cNvPr>
          <p:cNvSpPr txBox="1"/>
          <p:nvPr/>
        </p:nvSpPr>
        <p:spPr>
          <a:xfrm>
            <a:off x="7041000" y="2718669"/>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r>
              <a:rPr lang="en-US" altLang="ja-JP" dirty="0"/>
              <a:t>xx</a:t>
            </a:r>
            <a:endParaRPr lang="ja-JP" altLang="en-US" dirty="0"/>
          </a:p>
        </p:txBody>
      </p:sp>
      <p:sp>
        <p:nvSpPr>
          <p:cNvPr id="225" name="テキスト ボックス 224">
            <a:extLst>
              <a:ext uri="{FF2B5EF4-FFF2-40B4-BE49-F238E27FC236}">
                <a16:creationId xmlns:a16="http://schemas.microsoft.com/office/drawing/2014/main" id="{BD352EB2-127B-49B0-97DA-C60A1751AE50}"/>
              </a:ext>
            </a:extLst>
          </p:cNvPr>
          <p:cNvSpPr txBox="1"/>
          <p:nvPr/>
        </p:nvSpPr>
        <p:spPr>
          <a:xfrm>
            <a:off x="417000" y="2718669"/>
            <a:ext cx="1548000" cy="816473"/>
          </a:xfrm>
          <a:prstGeom prst="rect">
            <a:avLst/>
          </a:prstGeom>
          <a:solidFill>
            <a:srgbClr val="DDEFE8"/>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lvl="0" indent="0" algn="ctr" defTabSz="914400" eaLnBrk="1" hangingPunct="1">
              <a:lnSpc>
                <a:spcPct val="100000"/>
              </a:lnSpc>
              <a:spcBef>
                <a:spcPct val="0"/>
              </a:spcBef>
              <a:buNone/>
            </a:pPr>
            <a:r>
              <a:rPr kumimoji="0" lang="ja-JP" altLang="en-US" b="1" dirty="0"/>
              <a:t>○社</a:t>
            </a:r>
            <a:br>
              <a:rPr kumimoji="0" lang="en-US" altLang="ja-JP" b="1" dirty="0"/>
            </a:br>
            <a:r>
              <a:rPr kumimoji="0" lang="ja-JP" altLang="en-US" b="1" dirty="0"/>
              <a:t>（　</a:t>
            </a:r>
            <a:r>
              <a:rPr kumimoji="0" lang="en-US" altLang="ja-JP" b="1" dirty="0"/>
              <a:t>/</a:t>
            </a:r>
            <a:r>
              <a:rPr kumimoji="0" lang="ja-JP" altLang="en-US" b="1" dirty="0"/>
              <a:t>　）</a:t>
            </a:r>
          </a:p>
        </p:txBody>
      </p:sp>
      <p:sp>
        <p:nvSpPr>
          <p:cNvPr id="226" name="テキスト ボックス 225">
            <a:extLst>
              <a:ext uri="{FF2B5EF4-FFF2-40B4-BE49-F238E27FC236}">
                <a16:creationId xmlns:a16="http://schemas.microsoft.com/office/drawing/2014/main" id="{C3659EE9-0E9D-48F6-B441-BB407C123579}"/>
              </a:ext>
            </a:extLst>
          </p:cNvPr>
          <p:cNvSpPr txBox="1"/>
          <p:nvPr/>
        </p:nvSpPr>
        <p:spPr>
          <a:xfrm>
            <a:off x="4533000" y="3599378"/>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r>
              <a:rPr lang="en-US" altLang="ja-JP" dirty="0"/>
              <a:t>xx</a:t>
            </a:r>
            <a:endParaRPr lang="ja-JP" altLang="en-US" dirty="0"/>
          </a:p>
        </p:txBody>
      </p:sp>
      <p:sp>
        <p:nvSpPr>
          <p:cNvPr id="227" name="テキスト ボックス 226">
            <a:extLst>
              <a:ext uri="{FF2B5EF4-FFF2-40B4-BE49-F238E27FC236}">
                <a16:creationId xmlns:a16="http://schemas.microsoft.com/office/drawing/2014/main" id="{2D3FAEC0-FFE1-4953-ADE8-38E1B07BF2FE}"/>
              </a:ext>
            </a:extLst>
          </p:cNvPr>
          <p:cNvSpPr txBox="1"/>
          <p:nvPr/>
        </p:nvSpPr>
        <p:spPr>
          <a:xfrm>
            <a:off x="2025000" y="3599378"/>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r>
              <a:rPr lang="en-US" altLang="ja-JP" dirty="0"/>
              <a:t>xx</a:t>
            </a:r>
            <a:endParaRPr lang="ja-JP" altLang="en-US" dirty="0"/>
          </a:p>
        </p:txBody>
      </p:sp>
      <p:sp>
        <p:nvSpPr>
          <p:cNvPr id="228" name="テキスト ボックス 227">
            <a:extLst>
              <a:ext uri="{FF2B5EF4-FFF2-40B4-BE49-F238E27FC236}">
                <a16:creationId xmlns:a16="http://schemas.microsoft.com/office/drawing/2014/main" id="{4D79C9C3-6F34-4772-B264-DCD9A85D08D4}"/>
              </a:ext>
            </a:extLst>
          </p:cNvPr>
          <p:cNvSpPr txBox="1"/>
          <p:nvPr/>
        </p:nvSpPr>
        <p:spPr>
          <a:xfrm>
            <a:off x="7041000" y="3599378"/>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r>
              <a:rPr lang="en-US" altLang="ja-JP" dirty="0"/>
              <a:t>xx</a:t>
            </a:r>
            <a:endParaRPr lang="ja-JP" altLang="en-US" dirty="0"/>
          </a:p>
        </p:txBody>
      </p:sp>
      <p:sp>
        <p:nvSpPr>
          <p:cNvPr id="229" name="テキスト ボックス 228">
            <a:extLst>
              <a:ext uri="{FF2B5EF4-FFF2-40B4-BE49-F238E27FC236}">
                <a16:creationId xmlns:a16="http://schemas.microsoft.com/office/drawing/2014/main" id="{0A320461-9F0A-4A9A-8621-B2C25972980F}"/>
              </a:ext>
            </a:extLst>
          </p:cNvPr>
          <p:cNvSpPr txBox="1"/>
          <p:nvPr/>
        </p:nvSpPr>
        <p:spPr>
          <a:xfrm>
            <a:off x="417000" y="3599378"/>
            <a:ext cx="1548000" cy="816473"/>
          </a:xfrm>
          <a:prstGeom prst="rect">
            <a:avLst/>
          </a:prstGeom>
          <a:solidFill>
            <a:srgbClr val="DDEFE8"/>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lvl="0" indent="0" algn="ctr" defTabSz="914400" eaLnBrk="1" hangingPunct="1">
              <a:lnSpc>
                <a:spcPct val="100000"/>
              </a:lnSpc>
              <a:spcBef>
                <a:spcPct val="0"/>
              </a:spcBef>
              <a:buNone/>
            </a:pPr>
            <a:r>
              <a:rPr kumimoji="0" lang="ja-JP" altLang="en-US" b="1" dirty="0"/>
              <a:t>○社</a:t>
            </a:r>
            <a:br>
              <a:rPr kumimoji="0" lang="en-US" altLang="ja-JP" b="1" dirty="0"/>
            </a:br>
            <a:r>
              <a:rPr kumimoji="0" lang="ja-JP" altLang="en-US" b="1" dirty="0"/>
              <a:t>（　</a:t>
            </a:r>
            <a:r>
              <a:rPr kumimoji="0" lang="en-US" altLang="ja-JP" b="1" dirty="0"/>
              <a:t>/</a:t>
            </a:r>
            <a:r>
              <a:rPr kumimoji="0" lang="ja-JP" altLang="en-US" b="1" dirty="0"/>
              <a:t>　）</a:t>
            </a:r>
          </a:p>
        </p:txBody>
      </p:sp>
      <p:sp>
        <p:nvSpPr>
          <p:cNvPr id="230" name="テキスト ボックス 229">
            <a:extLst>
              <a:ext uri="{FF2B5EF4-FFF2-40B4-BE49-F238E27FC236}">
                <a16:creationId xmlns:a16="http://schemas.microsoft.com/office/drawing/2014/main" id="{A768A66C-77C3-492C-B9E1-4D36444D0104}"/>
              </a:ext>
            </a:extLst>
          </p:cNvPr>
          <p:cNvSpPr txBox="1"/>
          <p:nvPr/>
        </p:nvSpPr>
        <p:spPr>
          <a:xfrm>
            <a:off x="4533000" y="4480088"/>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r>
              <a:rPr lang="en-US" altLang="ja-JP" dirty="0"/>
              <a:t>xx</a:t>
            </a:r>
            <a:endParaRPr lang="ja-JP" altLang="en-US" dirty="0"/>
          </a:p>
        </p:txBody>
      </p:sp>
      <p:sp>
        <p:nvSpPr>
          <p:cNvPr id="231" name="テキスト ボックス 230">
            <a:extLst>
              <a:ext uri="{FF2B5EF4-FFF2-40B4-BE49-F238E27FC236}">
                <a16:creationId xmlns:a16="http://schemas.microsoft.com/office/drawing/2014/main" id="{9FB84D2D-D3A8-4438-853B-B1E61347FDCC}"/>
              </a:ext>
            </a:extLst>
          </p:cNvPr>
          <p:cNvSpPr txBox="1"/>
          <p:nvPr/>
        </p:nvSpPr>
        <p:spPr>
          <a:xfrm>
            <a:off x="2025000" y="4480088"/>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r>
              <a:rPr lang="en-US" altLang="ja-JP" dirty="0"/>
              <a:t>xx</a:t>
            </a:r>
            <a:endParaRPr lang="ja-JP" altLang="en-US" dirty="0"/>
          </a:p>
        </p:txBody>
      </p:sp>
      <p:sp>
        <p:nvSpPr>
          <p:cNvPr id="232" name="テキスト ボックス 231">
            <a:extLst>
              <a:ext uri="{FF2B5EF4-FFF2-40B4-BE49-F238E27FC236}">
                <a16:creationId xmlns:a16="http://schemas.microsoft.com/office/drawing/2014/main" id="{CB753D04-D247-4E9D-AB04-8D3737A157C3}"/>
              </a:ext>
            </a:extLst>
          </p:cNvPr>
          <p:cNvSpPr txBox="1"/>
          <p:nvPr/>
        </p:nvSpPr>
        <p:spPr>
          <a:xfrm>
            <a:off x="7041000" y="4480088"/>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r>
              <a:rPr lang="en-US" altLang="ja-JP" dirty="0"/>
              <a:t>xx</a:t>
            </a:r>
            <a:endParaRPr lang="ja-JP" altLang="en-US" dirty="0"/>
          </a:p>
        </p:txBody>
      </p:sp>
      <p:sp>
        <p:nvSpPr>
          <p:cNvPr id="233" name="テキスト ボックス 232">
            <a:extLst>
              <a:ext uri="{FF2B5EF4-FFF2-40B4-BE49-F238E27FC236}">
                <a16:creationId xmlns:a16="http://schemas.microsoft.com/office/drawing/2014/main" id="{3E52E5CB-354E-40F1-90DB-C55DFA9F4B73}"/>
              </a:ext>
            </a:extLst>
          </p:cNvPr>
          <p:cNvSpPr txBox="1"/>
          <p:nvPr/>
        </p:nvSpPr>
        <p:spPr>
          <a:xfrm>
            <a:off x="417000" y="4480088"/>
            <a:ext cx="1548000" cy="816473"/>
          </a:xfrm>
          <a:prstGeom prst="rect">
            <a:avLst/>
          </a:prstGeom>
          <a:solidFill>
            <a:srgbClr val="DDEFE8"/>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lvl="0" indent="0" algn="ctr" defTabSz="914400" eaLnBrk="1" hangingPunct="1">
              <a:lnSpc>
                <a:spcPct val="100000"/>
              </a:lnSpc>
              <a:spcBef>
                <a:spcPct val="0"/>
              </a:spcBef>
              <a:buNone/>
            </a:pPr>
            <a:r>
              <a:rPr kumimoji="0" lang="ja-JP" altLang="en-US" b="1" dirty="0"/>
              <a:t>○社</a:t>
            </a:r>
            <a:br>
              <a:rPr kumimoji="0" lang="en-US" altLang="ja-JP" b="1" dirty="0"/>
            </a:br>
            <a:r>
              <a:rPr kumimoji="0" lang="ja-JP" altLang="en-US" b="1" dirty="0"/>
              <a:t>（　</a:t>
            </a:r>
            <a:r>
              <a:rPr kumimoji="0" lang="en-US" altLang="ja-JP" b="1" dirty="0"/>
              <a:t>/</a:t>
            </a:r>
            <a:r>
              <a:rPr kumimoji="0" lang="ja-JP" altLang="en-US" b="1" dirty="0"/>
              <a:t>　）</a:t>
            </a:r>
          </a:p>
        </p:txBody>
      </p:sp>
      <p:cxnSp>
        <p:nvCxnSpPr>
          <p:cNvPr id="234" name="直線コネクタ 233">
            <a:extLst>
              <a:ext uri="{FF2B5EF4-FFF2-40B4-BE49-F238E27FC236}">
                <a16:creationId xmlns:a16="http://schemas.microsoft.com/office/drawing/2014/main" id="{C4CE899F-254B-4568-BDBC-7F491463CEE8}"/>
              </a:ext>
            </a:extLst>
          </p:cNvPr>
          <p:cNvCxnSpPr/>
          <p:nvPr/>
        </p:nvCxnSpPr>
        <p:spPr>
          <a:xfrm flipV="1">
            <a:off x="417000" y="4447969"/>
            <a:ext cx="9072000" cy="0"/>
          </a:xfrm>
          <a:prstGeom prst="line">
            <a:avLst/>
          </a:prstGeom>
          <a:ln w="6350">
            <a:solidFill>
              <a:srgbClr val="BBBCBC"/>
            </a:solidFill>
            <a:prstDash val="dash"/>
          </a:ln>
        </p:spPr>
        <p:style>
          <a:lnRef idx="1">
            <a:schemeClr val="accent1"/>
          </a:lnRef>
          <a:fillRef idx="0">
            <a:schemeClr val="accent1"/>
          </a:fillRef>
          <a:effectRef idx="0">
            <a:schemeClr val="accent1"/>
          </a:effectRef>
          <a:fontRef idx="minor">
            <a:schemeClr val="tx1"/>
          </a:fontRef>
        </p:style>
      </p:cxnSp>
      <p:sp>
        <p:nvSpPr>
          <p:cNvPr id="4" name="四角形: 角を丸くする 3">
            <a:extLst>
              <a:ext uri="{FF2B5EF4-FFF2-40B4-BE49-F238E27FC236}">
                <a16:creationId xmlns:a16="http://schemas.microsoft.com/office/drawing/2014/main" id="{C46CF117-627F-A931-B432-3F22335C1724}"/>
              </a:ext>
            </a:extLst>
          </p:cNvPr>
          <p:cNvSpPr/>
          <p:nvPr/>
        </p:nvSpPr>
        <p:spPr bwMode="gray">
          <a:xfrm>
            <a:off x="1494682" y="3153673"/>
            <a:ext cx="3278317" cy="600837"/>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r>
              <a:rPr kumimoji="1" lang="ja-JP" altLang="en-US" sz="1400" i="0" dirty="0">
                <a:solidFill>
                  <a:srgbClr val="97999B"/>
                </a:solidFill>
                <a:latin typeface="+mn-lt"/>
                <a:cs typeface="+mn-cs"/>
              </a:rPr>
              <a:t>承諾が取れていない企業がいる場合はその旨明確にしてください（「連携調整中」等）</a:t>
            </a:r>
          </a:p>
        </p:txBody>
      </p:sp>
    </p:spTree>
    <p:extLst>
      <p:ext uri="{BB962C8B-B14F-4D97-AF65-F5344CB8AC3E}">
        <p14:creationId xmlns:p14="http://schemas.microsoft.com/office/powerpoint/2010/main" val="3200793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r>
              <a:rPr lang="en-US" altLang="ja-JP" dirty="0"/>
              <a:t>10</a:t>
            </a:r>
            <a:endParaRPr lang="ja-JP" altLang="en-US" dirty="0"/>
          </a:p>
        </p:txBody>
      </p:sp>
      <p:sp>
        <p:nvSpPr>
          <p:cNvPr id="16" name="正方形/長方形 15">
            <a:extLst>
              <a:ext uri="{FF2B5EF4-FFF2-40B4-BE49-F238E27FC236}">
                <a16:creationId xmlns:a16="http://schemas.microsoft.com/office/drawing/2014/main" id="{0A65DF86-3A00-468C-A01E-A007EC27C10B}"/>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graphicFrame>
        <p:nvGraphicFramePr>
          <p:cNvPr id="17" name="表 28">
            <a:extLst>
              <a:ext uri="{FF2B5EF4-FFF2-40B4-BE49-F238E27FC236}">
                <a16:creationId xmlns:a16="http://schemas.microsoft.com/office/drawing/2014/main" id="{65344D2B-AD78-4ABA-B73E-87A12EB22E7E}"/>
              </a:ext>
            </a:extLst>
          </p:cNvPr>
          <p:cNvGraphicFramePr/>
          <p:nvPr>
            <p:extLst>
              <p:ext uri="{D42A27DB-BD31-4B8C-83A1-F6EECF244321}">
                <p14:modId xmlns:p14="http://schemas.microsoft.com/office/powerpoint/2010/main" val="1191385599"/>
              </p:ext>
            </p:extLst>
          </p:nvPr>
        </p:nvGraphicFramePr>
        <p:xfrm>
          <a:off x="415924" y="1486836"/>
          <a:ext cx="9073079" cy="5110814"/>
        </p:xfrm>
        <a:graphic>
          <a:graphicData uri="http://schemas.openxmlformats.org/drawingml/2006/table">
            <a:tbl>
              <a:tblPr/>
              <a:tblGrid>
                <a:gridCol w="1183903">
                  <a:extLst>
                    <a:ext uri="{9D8B030D-6E8A-4147-A177-3AD203B41FA5}">
                      <a16:colId xmlns:a16="http://schemas.microsoft.com/office/drawing/2014/main" val="3458151589"/>
                    </a:ext>
                  </a:extLst>
                </a:gridCol>
                <a:gridCol w="986147">
                  <a:extLst>
                    <a:ext uri="{9D8B030D-6E8A-4147-A177-3AD203B41FA5}">
                      <a16:colId xmlns:a16="http://schemas.microsoft.com/office/drawing/2014/main" val="3309018820"/>
                    </a:ext>
                  </a:extLst>
                </a:gridCol>
                <a:gridCol w="986147">
                  <a:extLst>
                    <a:ext uri="{9D8B030D-6E8A-4147-A177-3AD203B41FA5}">
                      <a16:colId xmlns:a16="http://schemas.microsoft.com/office/drawing/2014/main" val="4016261264"/>
                    </a:ext>
                  </a:extLst>
                </a:gridCol>
                <a:gridCol w="986147">
                  <a:extLst>
                    <a:ext uri="{9D8B030D-6E8A-4147-A177-3AD203B41FA5}">
                      <a16:colId xmlns:a16="http://schemas.microsoft.com/office/drawing/2014/main" val="2465150095"/>
                    </a:ext>
                  </a:extLst>
                </a:gridCol>
                <a:gridCol w="986147">
                  <a:extLst>
                    <a:ext uri="{9D8B030D-6E8A-4147-A177-3AD203B41FA5}">
                      <a16:colId xmlns:a16="http://schemas.microsoft.com/office/drawing/2014/main" val="2158812644"/>
                    </a:ext>
                  </a:extLst>
                </a:gridCol>
                <a:gridCol w="986147">
                  <a:extLst>
                    <a:ext uri="{9D8B030D-6E8A-4147-A177-3AD203B41FA5}">
                      <a16:colId xmlns:a16="http://schemas.microsoft.com/office/drawing/2014/main" val="363630208"/>
                    </a:ext>
                  </a:extLst>
                </a:gridCol>
                <a:gridCol w="986147">
                  <a:extLst>
                    <a:ext uri="{9D8B030D-6E8A-4147-A177-3AD203B41FA5}">
                      <a16:colId xmlns:a16="http://schemas.microsoft.com/office/drawing/2014/main" val="3125292264"/>
                    </a:ext>
                  </a:extLst>
                </a:gridCol>
                <a:gridCol w="986147">
                  <a:extLst>
                    <a:ext uri="{9D8B030D-6E8A-4147-A177-3AD203B41FA5}">
                      <a16:colId xmlns:a16="http://schemas.microsoft.com/office/drawing/2014/main" val="3871786466"/>
                    </a:ext>
                  </a:extLst>
                </a:gridCol>
                <a:gridCol w="986147">
                  <a:extLst>
                    <a:ext uri="{9D8B030D-6E8A-4147-A177-3AD203B41FA5}">
                      <a16:colId xmlns:a16="http://schemas.microsoft.com/office/drawing/2014/main" val="2389505325"/>
                    </a:ext>
                  </a:extLst>
                </a:gridCol>
              </a:tblGrid>
              <a:tr h="216218">
                <a:tc rowSpan="2">
                  <a:txBody>
                    <a:bodyPr/>
                    <a:lstStyle/>
                    <a:p>
                      <a:pPr marL="0" algn="ctr" defTabSz="990564" rtl="0" eaLnBrk="1" latinLnBrk="0" hangingPunct="1">
                        <a:lnSpc>
                          <a:spcPct val="105999"/>
                        </a:lnSpc>
                        <a:defRPr sz="1800"/>
                      </a:pPr>
                      <a:r>
                        <a:rPr kumimoji="1" lang="ja-JP" altLang="en-US" sz="1100" b="1" kern="1200" dirty="0">
                          <a:solidFill>
                            <a:srgbClr val="FFFFFF"/>
                          </a:solidFill>
                          <a:latin typeface="+mn-ea"/>
                          <a:ea typeface="+mn-ea"/>
                          <a:cs typeface="+mn-cs"/>
                        </a:rPr>
                        <a:t>業務内容</a:t>
                      </a:r>
                      <a:endParaRPr kumimoji="1" sz="1100" b="1" kern="1200" dirty="0">
                        <a:solidFill>
                          <a:srgbClr val="FFFFFF"/>
                        </a:solidFill>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gridSpan="5">
                  <a:txBody>
                    <a:bodyPr/>
                    <a:lstStyle/>
                    <a:p>
                      <a:pPr marL="0" algn="ctr" defTabSz="990564" rtl="0" eaLnBrk="1" latinLnBrk="0" hangingPunct="1">
                        <a:lnSpc>
                          <a:spcPct val="105999"/>
                        </a:lnSpc>
                        <a:defRPr sz="1800"/>
                      </a:pPr>
                      <a:r>
                        <a:rPr kumimoji="1" lang="en-US" altLang="ja-JP" sz="1100" b="1" kern="1200" dirty="0">
                          <a:solidFill>
                            <a:schemeClr val="bg1"/>
                          </a:solidFill>
                          <a:latin typeface="+mn-ea"/>
                          <a:ea typeface="+mn-ea"/>
                          <a:cs typeface="+mn-cs"/>
                        </a:rPr>
                        <a:t>2025</a:t>
                      </a:r>
                      <a:r>
                        <a:rPr kumimoji="1" lang="ja-JP" altLang="en-US" sz="1100" b="1" kern="1200" dirty="0">
                          <a:solidFill>
                            <a:schemeClr val="bg1"/>
                          </a:solidFill>
                          <a:latin typeface="+mn-ea"/>
                          <a:ea typeface="+mn-ea"/>
                          <a:cs typeface="+mn-cs"/>
                        </a:rPr>
                        <a:t>年</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bg1"/>
                      </a:solidFill>
                      <a:prstDash val="solid"/>
                      <a:round/>
                      <a:headEnd type="none" w="med" len="med"/>
                      <a:tailEnd type="none" w="med" len="med"/>
                    </a:lnL>
                  </a:tcPr>
                </a:tc>
                <a:tc hMerge="1">
                  <a:txBody>
                    <a:bodyPr/>
                    <a:lstStyle/>
                    <a:p>
                      <a:endParaRPr kumimoji="1" lang="ja-JP" altLang="en-US"/>
                    </a:p>
                  </a:txBody>
                  <a:tcPr/>
                </a:tc>
                <a:tc gridSpan="3">
                  <a:txBody>
                    <a:bodyPr/>
                    <a:lstStyle/>
                    <a:p>
                      <a:pPr marL="0" algn="ctr" defTabSz="990564" rtl="0" eaLnBrk="1" latinLnBrk="0" hangingPunct="1">
                        <a:lnSpc>
                          <a:spcPct val="105999"/>
                        </a:lnSpc>
                        <a:defRPr sz="1800"/>
                      </a:pPr>
                      <a:r>
                        <a:rPr kumimoji="1" lang="en-US" altLang="ja-JP" sz="1100" b="1" kern="1200" dirty="0">
                          <a:solidFill>
                            <a:schemeClr val="bg1"/>
                          </a:solidFill>
                          <a:latin typeface="+mn-ea"/>
                          <a:ea typeface="+mn-ea"/>
                          <a:cs typeface="+mn-cs"/>
                        </a:rPr>
                        <a:t>2026</a:t>
                      </a:r>
                      <a:r>
                        <a:rPr kumimoji="1" lang="ja-JP" altLang="en-US" sz="1100" b="1" kern="1200" dirty="0">
                          <a:solidFill>
                            <a:schemeClr val="bg1"/>
                          </a:solidFill>
                          <a:latin typeface="+mn-ea"/>
                          <a:ea typeface="+mn-ea"/>
                          <a:cs typeface="+mn-cs"/>
                        </a:rPr>
                        <a:t>年</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j-lt"/>
                        <a:ea typeface="+mj-ea"/>
                        <a:cs typeface="+mn-cs"/>
                      </a:endParaRPr>
                    </a:p>
                  </a:txBody>
                  <a:tcPr marL="36000" marR="36000" marT="0" marB="0" anchor="ctr" horzOverflow="overflow">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216218">
                <a:tc vMerge="1">
                  <a:txBody>
                    <a:bodyPr/>
                    <a:lstStyle/>
                    <a:p>
                      <a:endParaRPr kumimoji="1" lang="ja-JP" altLang="en-US"/>
                    </a:p>
                  </a:txBody>
                  <a:tcPr/>
                </a:tc>
                <a:tc>
                  <a:txBody>
                    <a:bodyPr/>
                    <a:lstStyle/>
                    <a:p>
                      <a:pPr algn="ctr">
                        <a:lnSpc>
                          <a:spcPct val="105999"/>
                        </a:lnSpc>
                        <a:defRPr sz="1200">
                          <a:solidFill>
                            <a:srgbClr val="FFFFFF"/>
                          </a:solidFill>
                        </a:defRPr>
                      </a:pPr>
                      <a:r>
                        <a:rPr kumimoji="1" lang="en-US" altLang="ja-JP" sz="1100" b="1" kern="1200" dirty="0">
                          <a:solidFill>
                            <a:srgbClr val="FFFFFF"/>
                          </a:solidFill>
                          <a:latin typeface="+mn-ea"/>
                          <a:ea typeface="+mn-ea"/>
                          <a:cs typeface="ＭＳ Ｐゴシック"/>
                          <a:sym typeface="ＭＳ Ｐゴシック"/>
                        </a:rPr>
                        <a:t>8</a:t>
                      </a:r>
                      <a:r>
                        <a:rPr kumimoji="1" lang="ja-JP" altLang="en-US" sz="1100" b="1" kern="1200" dirty="0">
                          <a:solidFill>
                            <a:srgbClr val="FFFFFF"/>
                          </a:solidFill>
                          <a:latin typeface="+mn-ea"/>
                          <a:ea typeface="+mn-ea"/>
                          <a:cs typeface="ＭＳ Ｐゴシック"/>
                          <a:sym typeface="ＭＳ Ｐゴシック"/>
                        </a:rPr>
                        <a:t>月</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sz="1100" b="1" dirty="0">
                          <a:latin typeface="+mn-ea"/>
                          <a:ea typeface="+mn-ea"/>
                          <a:cs typeface="ＭＳ Ｐゴシック"/>
                          <a:sym typeface="ＭＳ Ｐゴシック"/>
                        </a:rPr>
                        <a:t>9</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sz="1100" b="1" dirty="0">
                          <a:latin typeface="+mn-ea"/>
                          <a:ea typeface="+mn-ea"/>
                          <a:cs typeface="ＭＳ Ｐゴシック"/>
                          <a:sym typeface="ＭＳ Ｐゴシック"/>
                        </a:rPr>
                        <a:t>10</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sz="1100" b="1" dirty="0">
                          <a:latin typeface="+mn-ea"/>
                          <a:ea typeface="+mn-ea"/>
                          <a:cs typeface="ＭＳ Ｐゴシック"/>
                          <a:sym typeface="ＭＳ Ｐゴシック"/>
                        </a:rPr>
                        <a:t>11</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sz="1100" b="1" dirty="0">
                          <a:latin typeface="+mn-ea"/>
                          <a:ea typeface="+mn-ea"/>
                          <a:cs typeface="ＭＳ Ｐゴシック"/>
                          <a:sym typeface="ＭＳ Ｐゴシック"/>
                        </a:rPr>
                        <a:t>12</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sz="1100" b="1" dirty="0">
                          <a:latin typeface="+mn-ea"/>
                          <a:ea typeface="+mn-ea"/>
                          <a:cs typeface="ＭＳ Ｐゴシック"/>
                          <a:sym typeface="ＭＳ Ｐゴシック"/>
                        </a:rPr>
                        <a:t>1</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sz="1100" b="1" dirty="0">
                          <a:latin typeface="+mn-ea"/>
                          <a:ea typeface="+mn-ea"/>
                          <a:cs typeface="ＭＳ Ｐゴシック"/>
                          <a:sym typeface="ＭＳ Ｐゴシック"/>
                        </a:rPr>
                        <a:t>2</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sz="1100" b="1" dirty="0">
                          <a:latin typeface="+mn-ea"/>
                          <a:ea typeface="+mn-ea"/>
                          <a:cs typeface="ＭＳ Ｐゴシック"/>
                          <a:sym typeface="ＭＳ Ｐゴシック"/>
                        </a:rPr>
                        <a:t>3</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3666707894"/>
                  </a:ext>
                </a:extLst>
              </a:tr>
              <a:tr h="449113">
                <a:tc>
                  <a:txBody>
                    <a:bodyPr/>
                    <a:lstStyle/>
                    <a:p>
                      <a:pPr algn="ctr">
                        <a:lnSpc>
                          <a:spcPct val="105999"/>
                        </a:lnSpc>
                        <a:defRPr sz="1200"/>
                      </a:pPr>
                      <a:r>
                        <a:rPr lang="ja-JP" altLang="en-US" sz="1100" b="1" baseline="0" dirty="0">
                          <a:solidFill>
                            <a:schemeClr val="tx1"/>
                          </a:solidFill>
                          <a:latin typeface="+mn-ea"/>
                          <a:ea typeface="+mn-ea"/>
                        </a:rPr>
                        <a:t>目標</a:t>
                      </a:r>
                      <a:endParaRPr lang="en-US" altLang="ja-JP" sz="1100" b="1" baseline="0" dirty="0">
                        <a:solidFill>
                          <a:schemeClr val="tx1"/>
                        </a:solidFill>
                        <a:latin typeface="+mn-ea"/>
                        <a:ea typeface="+mn-ea"/>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extLst>
                  <a:ext uri="{0D108BD9-81ED-4DB2-BD59-A6C34878D82A}">
                    <a16:rowId xmlns:a16="http://schemas.microsoft.com/office/drawing/2014/main" val="10002"/>
                  </a:ext>
                </a:extLst>
              </a:tr>
              <a:tr h="2619827">
                <a:tc>
                  <a:txBody>
                    <a:bodyPr/>
                    <a:lstStyle/>
                    <a:p>
                      <a:pPr algn="ctr">
                        <a:lnSpc>
                          <a:spcPct val="105999"/>
                        </a:lnSpc>
                        <a:defRPr sz="1200"/>
                      </a:pPr>
                      <a:r>
                        <a:rPr lang="ja-JP" altLang="en-US" sz="1100" b="1" dirty="0">
                          <a:latin typeface="+mn-ea"/>
                          <a:ea typeface="+mn-ea"/>
                        </a:rPr>
                        <a:t>企画・構想</a:t>
                      </a:r>
                      <a:endParaRPr lang="en-US" sz="1100" b="1" dirty="0">
                        <a:latin typeface="+mn-ea"/>
                        <a:ea typeface="+mn-ea"/>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66577392"/>
                  </a:ext>
                </a:extLst>
              </a:tr>
              <a:tr h="1048047">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prstClr val="black"/>
                          </a:solidFill>
                          <a:effectLst/>
                          <a:uLnTx/>
                          <a:uFillTx/>
                          <a:latin typeface="+mn-ea"/>
                          <a:ea typeface="+mn-ea"/>
                          <a:cs typeface="+mn-cs"/>
                        </a:rPr>
                        <a:t>検証</a:t>
                      </a:r>
                      <a:endParaRPr kumimoji="1" lang="en-US" altLang="ja-JP" sz="1100" b="1" i="0" u="none" strike="noStrike" kern="1200" cap="none" spc="0" normalizeH="0" baseline="0" noProof="0" dirty="0">
                        <a:ln>
                          <a:noFill/>
                        </a:ln>
                        <a:solidFill>
                          <a:prstClr val="black"/>
                        </a:solidFill>
                        <a:effectLst/>
                        <a:uLnTx/>
                        <a:uFillTx/>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18039572"/>
                  </a:ext>
                </a:extLst>
              </a:tr>
              <a:tr h="561391">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prstClr val="black"/>
                          </a:solidFill>
                          <a:effectLst/>
                          <a:uLnTx/>
                          <a:uFillTx/>
                          <a:latin typeface="+mn-ea"/>
                          <a:ea typeface="+mn-ea"/>
                          <a:cs typeface="+mn-cs"/>
                        </a:rPr>
                        <a:t>取りまとめ</a:t>
                      </a:r>
                      <a:endParaRPr kumimoji="1" lang="en-US" altLang="ja-JP" sz="1100" b="1" i="0" u="none" strike="noStrike" kern="1200" cap="none" spc="0" normalizeH="0" baseline="0" noProof="0" dirty="0">
                        <a:ln>
                          <a:noFill/>
                        </a:ln>
                        <a:solidFill>
                          <a:prstClr val="black"/>
                        </a:solidFill>
                        <a:effectLst/>
                        <a:uLnTx/>
                        <a:uFillTx/>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9583488"/>
                  </a:ext>
                </a:extLst>
              </a:tr>
            </a:tbl>
          </a:graphicData>
        </a:graphic>
      </p:graphicFrame>
      <p:sp>
        <p:nvSpPr>
          <p:cNvPr id="25" name="二等辺三角形 24">
            <a:extLst>
              <a:ext uri="{FF2B5EF4-FFF2-40B4-BE49-F238E27FC236}">
                <a16:creationId xmlns:a16="http://schemas.microsoft.com/office/drawing/2014/main" id="{E5DFCEDE-81E2-4EB5-A955-FE268384A55A}"/>
              </a:ext>
            </a:extLst>
          </p:cNvPr>
          <p:cNvSpPr/>
          <p:nvPr/>
        </p:nvSpPr>
        <p:spPr bwMode="gray">
          <a:xfrm flipV="1">
            <a:off x="8429194" y="2182275"/>
            <a:ext cx="158400" cy="104442"/>
          </a:xfrm>
          <a:prstGeom prst="triangle">
            <a:avLst/>
          </a:prstGeom>
          <a:solidFill>
            <a:schemeClr val="accent5"/>
          </a:solidFill>
          <a:ln w="12700">
            <a:noFill/>
            <a:miter lim="800000"/>
            <a:headEnd/>
            <a:tailEnd/>
          </a:ln>
        </p:spPr>
        <p:txBody>
          <a:bodyPr lIns="72000" tIns="72000" rIns="72000" bIns="72000" rtlCol="0" anchor="ctr"/>
          <a:lstStyle/>
          <a:p>
            <a:pPr marL="0" marR="0" lvl="0" indent="0" algn="ctr" defTabSz="762000" rtl="0" eaLnBrk="0" fontAlgn="base" latinLnBrk="0" hangingPunct="0">
              <a:lnSpc>
                <a:spcPct val="106000"/>
              </a:lnSpc>
              <a:spcBef>
                <a:spcPts val="600"/>
              </a:spcBef>
              <a:spcAft>
                <a:spcPct val="0"/>
              </a:spcAft>
              <a:buClrTx/>
              <a:buSzTx/>
              <a:buFontTx/>
              <a:buNone/>
              <a:tabLst/>
              <a:defRPr/>
            </a:pPr>
            <a:endParaRPr kumimoji="1" lang="ja-JP" altLang="en-US" sz="1200" b="1" i="0" u="none" strike="noStrike" kern="1200" cap="none" spc="0" normalizeH="0" baseline="0" noProof="0" dirty="0">
              <a:ln>
                <a:noFill/>
              </a:ln>
              <a:solidFill>
                <a:srgbClr val="012169"/>
              </a:solidFill>
              <a:effectLst/>
              <a:uLnTx/>
              <a:uFillTx/>
              <a:latin typeface="ＭＳ Ｐゴシック"/>
              <a:ea typeface="ＭＳ Ｐゴシック"/>
              <a:cs typeface="Arial" charset="0"/>
            </a:endParaRPr>
          </a:p>
        </p:txBody>
      </p:sp>
      <p:sp>
        <p:nvSpPr>
          <p:cNvPr id="26" name="テキスト ボックス 25">
            <a:extLst>
              <a:ext uri="{FF2B5EF4-FFF2-40B4-BE49-F238E27FC236}">
                <a16:creationId xmlns:a16="http://schemas.microsoft.com/office/drawing/2014/main" id="{C3693EA7-E637-4492-AFC0-A199873D89F0}"/>
              </a:ext>
            </a:extLst>
          </p:cNvPr>
          <p:cNvSpPr txBox="1"/>
          <p:nvPr/>
        </p:nvSpPr>
        <p:spPr>
          <a:xfrm>
            <a:off x="8118846" y="1952364"/>
            <a:ext cx="779097" cy="199967"/>
          </a:xfrm>
          <a:prstGeom prst="rect">
            <a:avLst/>
          </a:prstGeom>
          <a:solidFill>
            <a:schemeClr val="accent5"/>
          </a:solidFill>
          <a:ln w="12700" algn="ctr">
            <a:noFill/>
            <a:miter lim="800000"/>
            <a:headEnd/>
            <a:tailEnd/>
          </a:ln>
        </p:spPr>
        <p:txBody>
          <a:bodyPr wrap="none" lIns="36000" tIns="36000" rIns="36000" bIns="36000" rtlCol="0" anchor="ctr"/>
          <a:lstStyle>
            <a:defPPr>
              <a:defRPr lang="en-US"/>
            </a:defPPr>
            <a:lvl1pPr marL="0" marR="0" lvl="0" indent="0" algn="ctr" defTabSz="914400" eaLnBrk="1" latinLnBrk="0" hangingPunct="1">
              <a:lnSpc>
                <a:spcPct val="100000"/>
              </a:lnSpc>
              <a:buClrTx/>
              <a:buSzTx/>
              <a:buFont typeface="Wingdings 2" pitchFamily="18" charset="2"/>
              <a:buNone/>
              <a:tabLst/>
              <a:defRPr kumimoji="1" sz="1000" b="1" i="0" u="none" strike="noStrike" cap="none" spc="0" normalizeH="0" baseline="0">
                <a:ln>
                  <a:noFill/>
                </a:ln>
                <a:solidFill>
                  <a:prstClr val="white"/>
                </a:solidFill>
                <a:effectLst/>
                <a:uLnTx/>
                <a:uFillTx/>
                <a:latin typeface="游ゴシック" panose="020B0400000000000000" pitchFamily="50" charset="-128"/>
                <a:ea typeface="游ゴシック" panose="020B0400000000000000" pitchFamily="50" charset="-128"/>
              </a:defRPr>
            </a:lvl1pPr>
          </a:lstStyle>
          <a:p>
            <a:r>
              <a:rPr lang="ja-JP" altLang="en-US" dirty="0"/>
              <a:t>最終報告</a:t>
            </a:r>
            <a:endParaRPr lang="en-US" altLang="ja-JP" dirty="0"/>
          </a:p>
        </p:txBody>
      </p:sp>
      <p:cxnSp>
        <p:nvCxnSpPr>
          <p:cNvPr id="27" name="直線コネクタ 26">
            <a:extLst>
              <a:ext uri="{FF2B5EF4-FFF2-40B4-BE49-F238E27FC236}">
                <a16:creationId xmlns:a16="http://schemas.microsoft.com/office/drawing/2014/main" id="{A50BDA39-9545-4F79-93EB-4A9E551C9C22}"/>
              </a:ext>
            </a:extLst>
          </p:cNvPr>
          <p:cNvCxnSpPr>
            <a:cxnSpLocks/>
          </p:cNvCxnSpPr>
          <p:nvPr/>
        </p:nvCxnSpPr>
        <p:spPr>
          <a:xfrm>
            <a:off x="8508394" y="2200205"/>
            <a:ext cx="0" cy="438779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EBE254DF-61EB-45B7-8814-182C027D5384}"/>
              </a:ext>
            </a:extLst>
          </p:cNvPr>
          <p:cNvCxnSpPr>
            <a:cxnSpLocks/>
          </p:cNvCxnSpPr>
          <p:nvPr/>
        </p:nvCxnSpPr>
        <p:spPr>
          <a:xfrm>
            <a:off x="5543775" y="2200205"/>
            <a:ext cx="0" cy="438779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37" name="二等辺三角形 36">
            <a:extLst>
              <a:ext uri="{FF2B5EF4-FFF2-40B4-BE49-F238E27FC236}">
                <a16:creationId xmlns:a16="http://schemas.microsoft.com/office/drawing/2014/main" id="{13378981-C2AD-4214-8077-C443F4482B5A}"/>
              </a:ext>
            </a:extLst>
          </p:cNvPr>
          <p:cNvSpPr/>
          <p:nvPr/>
        </p:nvSpPr>
        <p:spPr bwMode="gray">
          <a:xfrm flipV="1">
            <a:off x="5464575" y="2182275"/>
            <a:ext cx="158400" cy="104442"/>
          </a:xfrm>
          <a:prstGeom prst="triangle">
            <a:avLst/>
          </a:prstGeom>
          <a:solidFill>
            <a:schemeClr val="accent5"/>
          </a:solidFill>
          <a:ln w="12700">
            <a:noFill/>
            <a:miter lim="800000"/>
            <a:headEnd/>
            <a:tailEnd/>
          </a:ln>
        </p:spPr>
        <p:txBody>
          <a:bodyPr lIns="72000" tIns="72000" rIns="72000" bIns="72000" rtlCol="0" anchor="ctr"/>
          <a:lstStyle/>
          <a:p>
            <a:pPr marL="0" marR="0" lvl="0" indent="0" algn="ctr" defTabSz="762000" rtl="0" eaLnBrk="0" fontAlgn="base" latinLnBrk="0" hangingPunct="0">
              <a:lnSpc>
                <a:spcPct val="106000"/>
              </a:lnSpc>
              <a:spcBef>
                <a:spcPts val="600"/>
              </a:spcBef>
              <a:spcAft>
                <a:spcPct val="0"/>
              </a:spcAft>
              <a:buClrTx/>
              <a:buSzTx/>
              <a:buFontTx/>
              <a:buNone/>
              <a:tabLst/>
              <a:defRPr/>
            </a:pPr>
            <a:endParaRPr kumimoji="1" lang="ja-JP" altLang="en-US" sz="1200" b="1" i="0" u="none" strike="noStrike" kern="1200" cap="none" spc="0" normalizeH="0" baseline="0" noProof="0" dirty="0">
              <a:ln>
                <a:noFill/>
              </a:ln>
              <a:solidFill>
                <a:srgbClr val="012169"/>
              </a:solidFill>
              <a:effectLst/>
              <a:uLnTx/>
              <a:uFillTx/>
              <a:latin typeface="ＭＳ Ｐゴシック"/>
              <a:ea typeface="ＭＳ Ｐゴシック"/>
              <a:cs typeface="Arial" charset="0"/>
            </a:endParaRPr>
          </a:p>
        </p:txBody>
      </p:sp>
      <p:sp>
        <p:nvSpPr>
          <p:cNvPr id="38" name="テキスト ボックス 37">
            <a:extLst>
              <a:ext uri="{FF2B5EF4-FFF2-40B4-BE49-F238E27FC236}">
                <a16:creationId xmlns:a16="http://schemas.microsoft.com/office/drawing/2014/main" id="{C1BB5383-3355-4687-BAB6-3FA78459C67D}"/>
              </a:ext>
            </a:extLst>
          </p:cNvPr>
          <p:cNvSpPr txBox="1"/>
          <p:nvPr/>
        </p:nvSpPr>
        <p:spPr>
          <a:xfrm>
            <a:off x="5154227" y="1952364"/>
            <a:ext cx="779097" cy="199967"/>
          </a:xfrm>
          <a:prstGeom prst="rect">
            <a:avLst/>
          </a:prstGeom>
          <a:solidFill>
            <a:schemeClr val="accent5"/>
          </a:solidFill>
          <a:ln w="12700" algn="ctr">
            <a:noFill/>
            <a:miter lim="800000"/>
            <a:headEnd/>
            <a:tailEnd/>
          </a:ln>
        </p:spPr>
        <p:txBody>
          <a:bodyPr wrap="none" lIns="36000" tIns="36000" rIns="36000" bIns="36000" rtlCol="0" anchor="ctr"/>
          <a:lstStyle>
            <a:defPPr>
              <a:defRPr lang="en-US"/>
            </a:defPPr>
            <a:lvl1pPr marL="0" marR="0" lvl="0" indent="0" algn="ctr" defTabSz="914400" eaLnBrk="1" latinLnBrk="0" hangingPunct="1">
              <a:lnSpc>
                <a:spcPct val="100000"/>
              </a:lnSpc>
              <a:buClrTx/>
              <a:buSzTx/>
              <a:buFont typeface="Wingdings 2" pitchFamily="18" charset="2"/>
              <a:buNone/>
              <a:tabLst/>
              <a:defRPr kumimoji="1" sz="1000" b="1" i="0" u="none" strike="noStrike" cap="none" spc="0" normalizeH="0" baseline="0">
                <a:ln>
                  <a:noFill/>
                </a:ln>
                <a:solidFill>
                  <a:prstClr val="white"/>
                </a:solidFill>
                <a:effectLst/>
                <a:uLnTx/>
                <a:uFillTx/>
                <a:latin typeface="游ゴシック" panose="020B0400000000000000" pitchFamily="50" charset="-128"/>
                <a:ea typeface="游ゴシック" panose="020B0400000000000000" pitchFamily="50" charset="-128"/>
              </a:defRPr>
            </a:lvl1pPr>
          </a:lstStyle>
          <a:p>
            <a:r>
              <a:rPr lang="ja-JP" altLang="en-US" dirty="0"/>
              <a:t>中間報告</a:t>
            </a:r>
            <a:endParaRPr lang="en-US" altLang="ja-JP" dirty="0"/>
          </a:p>
        </p:txBody>
      </p:sp>
      <p:sp>
        <p:nvSpPr>
          <p:cNvPr id="39" name="タイトル 3">
            <a:extLst>
              <a:ext uri="{FF2B5EF4-FFF2-40B4-BE49-F238E27FC236}">
                <a16:creationId xmlns:a16="http://schemas.microsoft.com/office/drawing/2014/main" id="{5AC836FC-CCF5-4E9D-BF76-CCD121CADF5D}"/>
              </a:ext>
            </a:extLst>
          </p:cNvPr>
          <p:cNvSpPr>
            <a:spLocks noGrp="1"/>
          </p:cNvSpPr>
          <p:nvPr>
            <p:ph type="title"/>
          </p:nvPr>
        </p:nvSpPr>
        <p:spPr>
          <a:xfrm>
            <a:off x="417000" y="180000"/>
            <a:ext cx="9072000" cy="615600"/>
          </a:xfrm>
        </p:spPr>
        <p:txBody>
          <a:bodyPr/>
          <a:lstStyle/>
          <a:p>
            <a:r>
              <a:rPr lang="ja-JP" altLang="en-US" dirty="0"/>
              <a:t>６</a:t>
            </a:r>
            <a:r>
              <a:rPr kumimoji="1" lang="ja-JP" altLang="en-US" dirty="0"/>
              <a:t>．検証スケジュール</a:t>
            </a:r>
          </a:p>
        </p:txBody>
      </p:sp>
      <p:sp>
        <p:nvSpPr>
          <p:cNvPr id="40" name="テキスト プレースホルダー 3">
            <a:extLst>
              <a:ext uri="{FF2B5EF4-FFF2-40B4-BE49-F238E27FC236}">
                <a16:creationId xmlns:a16="http://schemas.microsoft.com/office/drawing/2014/main" id="{20680FEC-A0F5-4D12-BFDF-9050EB7EB1AA}"/>
              </a:ext>
            </a:extLst>
          </p:cNvPr>
          <p:cNvSpPr txBox="1">
            <a:spLocks/>
          </p:cNvSpPr>
          <p:nvPr/>
        </p:nvSpPr>
        <p:spPr>
          <a:xfrm>
            <a:off x="417000" y="1016000"/>
            <a:ext cx="4356000" cy="432000"/>
          </a:xfrm>
          <a:prstGeom prst="rect">
            <a:avLst/>
          </a:prstGeom>
        </p:spPr>
        <p:txBody>
          <a:bodyPr vert="horz" wrap="none" lIns="90000" tIns="46800" rIns="90000" bIns="4680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en-US" altLang="ja-JP" i="0" dirty="0"/>
              <a:t>1</a:t>
            </a:r>
            <a:r>
              <a:rPr lang="ja-JP" altLang="en-US" i="0" dirty="0"/>
              <a:t>年目スケジュール・タスク</a:t>
            </a:r>
          </a:p>
        </p:txBody>
      </p:sp>
      <p:grpSp>
        <p:nvGrpSpPr>
          <p:cNvPr id="18" name="グループ化 17">
            <a:extLst>
              <a:ext uri="{FF2B5EF4-FFF2-40B4-BE49-F238E27FC236}">
                <a16:creationId xmlns:a16="http://schemas.microsoft.com/office/drawing/2014/main" id="{C143095A-C545-4668-AC52-05F555E57532}"/>
              </a:ext>
            </a:extLst>
          </p:cNvPr>
          <p:cNvGrpSpPr/>
          <p:nvPr/>
        </p:nvGrpSpPr>
        <p:grpSpPr>
          <a:xfrm>
            <a:off x="6705435" y="550060"/>
            <a:ext cx="3036097" cy="468000"/>
            <a:chOff x="4259313" y="277738"/>
            <a:chExt cx="2760089" cy="265400"/>
          </a:xfrm>
        </p:grpSpPr>
        <p:sp>
          <p:nvSpPr>
            <p:cNvPr id="19" name="テキスト ボックス 18">
              <a:extLst>
                <a:ext uri="{FF2B5EF4-FFF2-40B4-BE49-F238E27FC236}">
                  <a16:creationId xmlns:a16="http://schemas.microsoft.com/office/drawing/2014/main" id="{B614D7B1-6726-4FBC-BBDB-8D39C37AF6D9}"/>
                </a:ext>
              </a:extLst>
            </p:cNvPr>
            <p:cNvSpPr txBox="1"/>
            <p:nvPr/>
          </p:nvSpPr>
          <p:spPr>
            <a:xfrm>
              <a:off x="5183702" y="277738"/>
              <a:ext cx="1835700" cy="265400"/>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accent1"/>
                  </a:solidFill>
                </a:rPr>
                <a:t>実現可能性</a:t>
              </a:r>
            </a:p>
          </p:txBody>
        </p:sp>
        <p:sp>
          <p:nvSpPr>
            <p:cNvPr id="20" name="テキスト ボックス 19">
              <a:extLst>
                <a:ext uri="{FF2B5EF4-FFF2-40B4-BE49-F238E27FC236}">
                  <a16:creationId xmlns:a16="http://schemas.microsoft.com/office/drawing/2014/main" id="{8DD83925-28F4-4C33-9D59-28156C8001AB}"/>
                </a:ext>
              </a:extLst>
            </p:cNvPr>
            <p:cNvSpPr txBox="1"/>
            <p:nvPr/>
          </p:nvSpPr>
          <p:spPr>
            <a:xfrm>
              <a:off x="4259313" y="277738"/>
              <a:ext cx="924389" cy="265400"/>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21" name="四角形: 角を丸くする 20">
            <a:extLst>
              <a:ext uri="{FF2B5EF4-FFF2-40B4-BE49-F238E27FC236}">
                <a16:creationId xmlns:a16="http://schemas.microsoft.com/office/drawing/2014/main" id="{36EDB94C-626C-4734-883D-AF8AE31FC3B2}"/>
              </a:ext>
            </a:extLst>
          </p:cNvPr>
          <p:cNvSpPr/>
          <p:nvPr/>
        </p:nvSpPr>
        <p:spPr bwMode="gray">
          <a:xfrm>
            <a:off x="2341786" y="3105883"/>
            <a:ext cx="2521214" cy="1067960"/>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r>
              <a:rPr kumimoji="1" lang="ja-JP" altLang="en-US" sz="1400" i="0" dirty="0">
                <a:solidFill>
                  <a:srgbClr val="97999B"/>
                </a:solidFill>
                <a:latin typeface="+mn-lt"/>
                <a:cs typeface="+mn-cs"/>
              </a:rPr>
              <a:t>タスクの前後関係が分かるように記載してください</a:t>
            </a:r>
          </a:p>
        </p:txBody>
      </p:sp>
    </p:spTree>
    <p:extLst>
      <p:ext uri="{BB962C8B-B14F-4D97-AF65-F5344CB8AC3E}">
        <p14:creationId xmlns:p14="http://schemas.microsoft.com/office/powerpoint/2010/main" val="4019819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r>
              <a:rPr lang="en-US" altLang="ja-JP" dirty="0"/>
              <a:t>11</a:t>
            </a:r>
            <a:endParaRPr lang="ja-JP" altLang="en-US" dirty="0"/>
          </a:p>
        </p:txBody>
      </p:sp>
      <p:sp>
        <p:nvSpPr>
          <p:cNvPr id="16" name="正方形/長方形 15">
            <a:extLst>
              <a:ext uri="{FF2B5EF4-FFF2-40B4-BE49-F238E27FC236}">
                <a16:creationId xmlns:a16="http://schemas.microsoft.com/office/drawing/2014/main" id="{0A65DF86-3A00-468C-A01E-A007EC27C10B}"/>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sp>
        <p:nvSpPr>
          <p:cNvPr id="39" name="タイトル 3">
            <a:extLst>
              <a:ext uri="{FF2B5EF4-FFF2-40B4-BE49-F238E27FC236}">
                <a16:creationId xmlns:a16="http://schemas.microsoft.com/office/drawing/2014/main" id="{5AC836FC-CCF5-4E9D-BF76-CCD121CADF5D}"/>
              </a:ext>
            </a:extLst>
          </p:cNvPr>
          <p:cNvSpPr>
            <a:spLocks noGrp="1"/>
          </p:cNvSpPr>
          <p:nvPr>
            <p:ph type="title"/>
          </p:nvPr>
        </p:nvSpPr>
        <p:spPr>
          <a:xfrm>
            <a:off x="417000" y="180000"/>
            <a:ext cx="9072000" cy="615600"/>
          </a:xfrm>
        </p:spPr>
        <p:txBody>
          <a:bodyPr/>
          <a:lstStyle/>
          <a:p>
            <a:r>
              <a:rPr lang="ja-JP" altLang="en-US" dirty="0"/>
              <a:t>７</a:t>
            </a:r>
            <a:r>
              <a:rPr kumimoji="1" lang="ja-JP" altLang="en-US" dirty="0"/>
              <a:t>．社会実装に向けた取組のスケジュール</a:t>
            </a:r>
          </a:p>
        </p:txBody>
      </p:sp>
      <p:sp>
        <p:nvSpPr>
          <p:cNvPr id="40" name="テキスト プレースホルダー 3">
            <a:extLst>
              <a:ext uri="{FF2B5EF4-FFF2-40B4-BE49-F238E27FC236}">
                <a16:creationId xmlns:a16="http://schemas.microsoft.com/office/drawing/2014/main" id="{20680FEC-A0F5-4D12-BFDF-9050EB7EB1AA}"/>
              </a:ext>
            </a:extLst>
          </p:cNvPr>
          <p:cNvSpPr txBox="1">
            <a:spLocks/>
          </p:cNvSpPr>
          <p:nvPr/>
        </p:nvSpPr>
        <p:spPr>
          <a:xfrm>
            <a:off x="417000" y="1016000"/>
            <a:ext cx="4356000" cy="432000"/>
          </a:xfrm>
          <a:prstGeom prst="rect">
            <a:avLst/>
          </a:prstGeom>
        </p:spPr>
        <p:txBody>
          <a:bodyPr vert="horz" wrap="none" lIns="90000" tIns="46800" rIns="90000" bIns="4680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en-US" altLang="ja-JP" i="0" dirty="0"/>
              <a:t>2</a:t>
            </a:r>
            <a:r>
              <a:rPr lang="ja-JP" altLang="en-US" i="0" dirty="0"/>
              <a:t>年目・</a:t>
            </a:r>
            <a:r>
              <a:rPr lang="en-US" altLang="ja-JP" i="0" dirty="0"/>
              <a:t>3</a:t>
            </a:r>
            <a:r>
              <a:rPr lang="ja-JP" altLang="en-US" i="0" dirty="0"/>
              <a:t>年目スケジュール・タスク</a:t>
            </a:r>
          </a:p>
        </p:txBody>
      </p:sp>
      <p:grpSp>
        <p:nvGrpSpPr>
          <p:cNvPr id="18" name="グループ化 17">
            <a:extLst>
              <a:ext uri="{FF2B5EF4-FFF2-40B4-BE49-F238E27FC236}">
                <a16:creationId xmlns:a16="http://schemas.microsoft.com/office/drawing/2014/main" id="{C143095A-C545-4668-AC52-05F555E57532}"/>
              </a:ext>
            </a:extLst>
          </p:cNvPr>
          <p:cNvGrpSpPr/>
          <p:nvPr/>
        </p:nvGrpSpPr>
        <p:grpSpPr>
          <a:xfrm>
            <a:off x="6705435" y="550060"/>
            <a:ext cx="3036097" cy="468000"/>
            <a:chOff x="4259313" y="277738"/>
            <a:chExt cx="2760089" cy="265400"/>
          </a:xfrm>
        </p:grpSpPr>
        <p:sp>
          <p:nvSpPr>
            <p:cNvPr id="19" name="テキスト ボックス 18">
              <a:extLst>
                <a:ext uri="{FF2B5EF4-FFF2-40B4-BE49-F238E27FC236}">
                  <a16:creationId xmlns:a16="http://schemas.microsoft.com/office/drawing/2014/main" id="{B614D7B1-6726-4FBC-BBDB-8D39C37AF6D9}"/>
                </a:ext>
              </a:extLst>
            </p:cNvPr>
            <p:cNvSpPr txBox="1"/>
            <p:nvPr/>
          </p:nvSpPr>
          <p:spPr>
            <a:xfrm>
              <a:off x="5183702" y="277738"/>
              <a:ext cx="1835700" cy="265400"/>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accent1"/>
                  </a:solidFill>
                </a:rPr>
                <a:t>実現可能性</a:t>
              </a:r>
            </a:p>
          </p:txBody>
        </p:sp>
        <p:sp>
          <p:nvSpPr>
            <p:cNvPr id="20" name="テキスト ボックス 19">
              <a:extLst>
                <a:ext uri="{FF2B5EF4-FFF2-40B4-BE49-F238E27FC236}">
                  <a16:creationId xmlns:a16="http://schemas.microsoft.com/office/drawing/2014/main" id="{8DD83925-28F4-4C33-9D59-28156C8001AB}"/>
                </a:ext>
              </a:extLst>
            </p:cNvPr>
            <p:cNvSpPr txBox="1"/>
            <p:nvPr/>
          </p:nvSpPr>
          <p:spPr>
            <a:xfrm>
              <a:off x="4259313" y="277738"/>
              <a:ext cx="924389" cy="265400"/>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graphicFrame>
        <p:nvGraphicFramePr>
          <p:cNvPr id="4" name="表 28">
            <a:extLst>
              <a:ext uri="{FF2B5EF4-FFF2-40B4-BE49-F238E27FC236}">
                <a16:creationId xmlns:a16="http://schemas.microsoft.com/office/drawing/2014/main" id="{2309642F-760D-18DE-0534-91A7783DCB71}"/>
              </a:ext>
            </a:extLst>
          </p:cNvPr>
          <p:cNvGraphicFramePr/>
          <p:nvPr>
            <p:extLst>
              <p:ext uri="{D42A27DB-BD31-4B8C-83A1-F6EECF244321}">
                <p14:modId xmlns:p14="http://schemas.microsoft.com/office/powerpoint/2010/main" val="2072460914"/>
              </p:ext>
            </p:extLst>
          </p:nvPr>
        </p:nvGraphicFramePr>
        <p:xfrm>
          <a:off x="415925" y="1490752"/>
          <a:ext cx="9074155" cy="5104868"/>
        </p:xfrm>
        <a:graphic>
          <a:graphicData uri="http://schemas.openxmlformats.org/drawingml/2006/table">
            <a:tbl>
              <a:tblPr/>
              <a:tblGrid>
                <a:gridCol w="1412875">
                  <a:extLst>
                    <a:ext uri="{9D8B030D-6E8A-4147-A177-3AD203B41FA5}">
                      <a16:colId xmlns:a16="http://schemas.microsoft.com/office/drawing/2014/main" val="3458151589"/>
                    </a:ext>
                  </a:extLst>
                </a:gridCol>
                <a:gridCol w="957660">
                  <a:extLst>
                    <a:ext uri="{9D8B030D-6E8A-4147-A177-3AD203B41FA5}">
                      <a16:colId xmlns:a16="http://schemas.microsoft.com/office/drawing/2014/main" val="3309018820"/>
                    </a:ext>
                  </a:extLst>
                </a:gridCol>
                <a:gridCol w="957660">
                  <a:extLst>
                    <a:ext uri="{9D8B030D-6E8A-4147-A177-3AD203B41FA5}">
                      <a16:colId xmlns:a16="http://schemas.microsoft.com/office/drawing/2014/main" val="4231662430"/>
                    </a:ext>
                  </a:extLst>
                </a:gridCol>
                <a:gridCol w="957660">
                  <a:extLst>
                    <a:ext uri="{9D8B030D-6E8A-4147-A177-3AD203B41FA5}">
                      <a16:colId xmlns:a16="http://schemas.microsoft.com/office/drawing/2014/main" val="19435886"/>
                    </a:ext>
                  </a:extLst>
                </a:gridCol>
                <a:gridCol w="957660">
                  <a:extLst>
                    <a:ext uri="{9D8B030D-6E8A-4147-A177-3AD203B41FA5}">
                      <a16:colId xmlns:a16="http://schemas.microsoft.com/office/drawing/2014/main" val="277399625"/>
                    </a:ext>
                  </a:extLst>
                </a:gridCol>
                <a:gridCol w="957660">
                  <a:extLst>
                    <a:ext uri="{9D8B030D-6E8A-4147-A177-3AD203B41FA5}">
                      <a16:colId xmlns:a16="http://schemas.microsoft.com/office/drawing/2014/main" val="2515716039"/>
                    </a:ext>
                  </a:extLst>
                </a:gridCol>
                <a:gridCol w="957660">
                  <a:extLst>
                    <a:ext uri="{9D8B030D-6E8A-4147-A177-3AD203B41FA5}">
                      <a16:colId xmlns:a16="http://schemas.microsoft.com/office/drawing/2014/main" val="3288723189"/>
                    </a:ext>
                  </a:extLst>
                </a:gridCol>
                <a:gridCol w="957660">
                  <a:extLst>
                    <a:ext uri="{9D8B030D-6E8A-4147-A177-3AD203B41FA5}">
                      <a16:colId xmlns:a16="http://schemas.microsoft.com/office/drawing/2014/main" val="2718554317"/>
                    </a:ext>
                  </a:extLst>
                </a:gridCol>
                <a:gridCol w="957660">
                  <a:extLst>
                    <a:ext uri="{9D8B030D-6E8A-4147-A177-3AD203B41FA5}">
                      <a16:colId xmlns:a16="http://schemas.microsoft.com/office/drawing/2014/main" val="2465150095"/>
                    </a:ext>
                  </a:extLst>
                </a:gridCol>
              </a:tblGrid>
              <a:tr h="250644">
                <a:tc rowSpan="2">
                  <a:txBody>
                    <a:bodyPr/>
                    <a:lstStyle/>
                    <a:p>
                      <a:pPr marL="0" algn="ctr" defTabSz="990564" rtl="0" eaLnBrk="1" latinLnBrk="0" hangingPunct="1">
                        <a:lnSpc>
                          <a:spcPct val="105999"/>
                        </a:lnSpc>
                        <a:defRPr sz="1800"/>
                      </a:pPr>
                      <a:r>
                        <a:rPr kumimoji="1" lang="ja-JP" altLang="en-US" sz="1100" b="1" kern="1200" dirty="0">
                          <a:solidFill>
                            <a:schemeClr val="bg1"/>
                          </a:solidFill>
                          <a:latin typeface="+mn-ea"/>
                          <a:ea typeface="+mn-ea"/>
                          <a:cs typeface="+mn-cs"/>
                        </a:rPr>
                        <a:t>取組内容</a:t>
                      </a:r>
                      <a:endParaRPr kumimoji="1" sz="1100" b="1" kern="1200" dirty="0">
                        <a:solidFill>
                          <a:schemeClr val="bg1"/>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gridSpan="4">
                  <a:txBody>
                    <a:bodyPr/>
                    <a:lstStyle/>
                    <a:p>
                      <a:pPr marL="0" algn="ctr" defTabSz="990564" rtl="0" eaLnBrk="1" latinLnBrk="0" hangingPunct="1">
                        <a:lnSpc>
                          <a:spcPct val="105999"/>
                        </a:lnSpc>
                        <a:defRPr sz="1800"/>
                      </a:pPr>
                      <a:r>
                        <a:rPr kumimoji="1" lang="en-US" altLang="ja-JP" sz="1100" b="1" kern="1200" dirty="0">
                          <a:solidFill>
                            <a:schemeClr val="bg1"/>
                          </a:solidFill>
                          <a:latin typeface="+mn-ea"/>
                          <a:ea typeface="+mn-ea"/>
                          <a:cs typeface="+mn-cs"/>
                        </a:rPr>
                        <a:t>2026</a:t>
                      </a:r>
                      <a:r>
                        <a:rPr kumimoji="1" lang="ja-JP" altLang="en-US" sz="1100" b="1" kern="1200" dirty="0">
                          <a:solidFill>
                            <a:schemeClr val="bg1"/>
                          </a:solidFill>
                          <a:latin typeface="+mn-ea"/>
                          <a:ea typeface="+mn-ea"/>
                          <a:cs typeface="+mn-cs"/>
                        </a:rPr>
                        <a:t>年</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bg1"/>
                      </a:solidFill>
                      <a:prstDash val="solid"/>
                      <a:round/>
                      <a:headEnd type="none" w="med" len="med"/>
                      <a:tailEnd type="none" w="med" len="med"/>
                    </a:lnL>
                  </a:tcPr>
                </a:tc>
                <a:tc hMerge="1">
                  <a:txBody>
                    <a:bodyPr/>
                    <a:lstStyle/>
                    <a:p>
                      <a:endParaRPr kumimoji="1" lang="ja-JP" altLang="en-US"/>
                    </a:p>
                  </a:txBody>
                  <a:tcPr/>
                </a:tc>
                <a:tc gridSpan="4">
                  <a:txBody>
                    <a:bodyPr/>
                    <a:lstStyle/>
                    <a:p>
                      <a:pPr marL="0" algn="ctr" defTabSz="990564" rtl="0" eaLnBrk="1" latinLnBrk="0" hangingPunct="1">
                        <a:lnSpc>
                          <a:spcPct val="105999"/>
                        </a:lnSpc>
                        <a:defRPr sz="1800"/>
                      </a:pPr>
                      <a:r>
                        <a:rPr kumimoji="1" lang="en-US" altLang="ja-JP" sz="1100" b="1" kern="1200" dirty="0">
                          <a:solidFill>
                            <a:schemeClr val="bg1"/>
                          </a:solidFill>
                          <a:latin typeface="+mn-ea"/>
                          <a:ea typeface="+mn-ea"/>
                          <a:cs typeface="+mn-cs"/>
                        </a:rPr>
                        <a:t>2027</a:t>
                      </a:r>
                      <a:r>
                        <a:rPr kumimoji="1" lang="ja-JP" altLang="en-US" sz="1100" b="1" kern="1200" dirty="0">
                          <a:solidFill>
                            <a:schemeClr val="bg1"/>
                          </a:solidFill>
                          <a:latin typeface="+mn-ea"/>
                          <a:ea typeface="+mn-ea"/>
                          <a:cs typeface="+mn-cs"/>
                        </a:rPr>
                        <a:t>年</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50644">
                <a:tc vMerge="1">
                  <a:txBody>
                    <a:bodyPr/>
                    <a:lstStyle/>
                    <a:p>
                      <a:endParaRPr kumimoji="1" lang="ja-JP" altLang="en-US" dirty="0"/>
                    </a:p>
                  </a:txBody>
                  <a:tcPr>
                    <a:lnT w="12700" cap="flat" cmpd="sng" algn="ctr">
                      <a:solidFill>
                        <a:schemeClr val="bg1">
                          <a:lumMod val="75000"/>
                        </a:schemeClr>
                      </a:solidFill>
                      <a:prstDash val="solid"/>
                      <a:round/>
                      <a:headEnd type="none" w="med" len="med"/>
                      <a:tailEnd type="none" w="med" len="med"/>
                    </a:lnT>
                  </a:tcPr>
                </a:tc>
                <a:tc>
                  <a:txBody>
                    <a:bodyPr/>
                    <a:lstStyle/>
                    <a:p>
                      <a:pPr algn="ctr">
                        <a:lnSpc>
                          <a:spcPct val="105999"/>
                        </a:lnSpc>
                        <a:defRPr sz="1200">
                          <a:solidFill>
                            <a:srgbClr val="FFFFFF"/>
                          </a:solidFill>
                        </a:defRPr>
                      </a:pPr>
                      <a:r>
                        <a:rPr lang="en-US" altLang="ja-JP" sz="1100" b="1" dirty="0">
                          <a:solidFill>
                            <a:schemeClr val="bg1"/>
                          </a:solidFill>
                          <a:latin typeface="+mn-ea"/>
                          <a:ea typeface="+mn-ea"/>
                          <a:sym typeface="ＭＳ Ｐゴシック"/>
                        </a:rPr>
                        <a:t>1</a:t>
                      </a:r>
                      <a:r>
                        <a:rPr lang="en-US" sz="1100" b="1" dirty="0">
                          <a:solidFill>
                            <a:schemeClr val="bg1"/>
                          </a:solidFill>
                          <a:latin typeface="+mn-ea"/>
                          <a:ea typeface="+mn-ea"/>
                          <a:sym typeface="ＭＳ Ｐゴシック"/>
                        </a:rPr>
                        <a:t>Q</a:t>
                      </a:r>
                      <a:endParaRPr sz="1100" b="1" dirty="0">
                        <a:solidFill>
                          <a:schemeClr val="bg1"/>
                        </a:solidFill>
                        <a:latin typeface="+mn-ea"/>
                        <a:ea typeface="+mn-ea"/>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5999"/>
                        </a:lnSpc>
                        <a:defRPr sz="1200">
                          <a:solidFill>
                            <a:srgbClr val="FFFFFF"/>
                          </a:solidFill>
                        </a:defRPr>
                      </a:pPr>
                      <a:r>
                        <a:rPr lang="en-US" altLang="ja-JP" sz="1100" b="1" dirty="0">
                          <a:solidFill>
                            <a:schemeClr val="bg1"/>
                          </a:solidFill>
                          <a:latin typeface="+mn-ea"/>
                          <a:ea typeface="+mn-ea"/>
                          <a:sym typeface="ＭＳ Ｐゴシック"/>
                        </a:rPr>
                        <a:t>2Q</a:t>
                      </a:r>
                      <a:endParaRPr sz="1100" b="1" dirty="0">
                        <a:solidFill>
                          <a:schemeClr val="bg1"/>
                        </a:solidFill>
                        <a:latin typeface="+mn-ea"/>
                        <a:ea typeface="+mn-ea"/>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5999"/>
                        </a:lnSpc>
                        <a:defRPr sz="1200">
                          <a:solidFill>
                            <a:srgbClr val="FFFFFF"/>
                          </a:solidFill>
                        </a:defRPr>
                      </a:pPr>
                      <a:r>
                        <a:rPr lang="en-US" sz="1100" b="1" dirty="0">
                          <a:solidFill>
                            <a:schemeClr val="bg1"/>
                          </a:solidFill>
                          <a:latin typeface="+mn-ea"/>
                          <a:ea typeface="+mn-ea"/>
                          <a:sym typeface="ＭＳ Ｐゴシック"/>
                        </a:rPr>
                        <a:t>3Q</a:t>
                      </a:r>
                      <a:endParaRPr sz="1100" b="1" dirty="0">
                        <a:solidFill>
                          <a:schemeClr val="bg1"/>
                        </a:solidFill>
                        <a:latin typeface="+mn-ea"/>
                        <a:ea typeface="+mn-ea"/>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5999"/>
                        </a:lnSpc>
                        <a:defRPr sz="1200">
                          <a:solidFill>
                            <a:srgbClr val="FFFFFF"/>
                          </a:solidFill>
                        </a:defRPr>
                      </a:pPr>
                      <a:r>
                        <a:rPr lang="en-US" sz="1100" b="1" dirty="0">
                          <a:solidFill>
                            <a:schemeClr val="bg1"/>
                          </a:solidFill>
                          <a:latin typeface="+mn-ea"/>
                          <a:ea typeface="+mn-ea"/>
                          <a:sym typeface="ＭＳ Ｐゴシック"/>
                        </a:rPr>
                        <a:t>4Q</a:t>
                      </a:r>
                      <a:endParaRPr sz="1100" b="1" dirty="0">
                        <a:solidFill>
                          <a:schemeClr val="bg1"/>
                        </a:solidFill>
                        <a:latin typeface="+mn-ea"/>
                        <a:ea typeface="+mn-ea"/>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5999"/>
                        </a:lnSpc>
                        <a:defRPr sz="1200">
                          <a:solidFill>
                            <a:srgbClr val="FFFFFF"/>
                          </a:solidFill>
                        </a:defRPr>
                      </a:pPr>
                      <a:r>
                        <a:rPr lang="en-US" sz="1100" b="1" dirty="0">
                          <a:solidFill>
                            <a:schemeClr val="bg1"/>
                          </a:solidFill>
                          <a:latin typeface="+mn-ea"/>
                          <a:ea typeface="+mn-ea"/>
                          <a:sym typeface="ＭＳ Ｐゴシック"/>
                        </a:rPr>
                        <a:t>1Q</a:t>
                      </a:r>
                      <a:endParaRPr sz="1100" b="1" dirty="0">
                        <a:solidFill>
                          <a:schemeClr val="bg1"/>
                        </a:solidFill>
                        <a:latin typeface="+mn-ea"/>
                        <a:ea typeface="+mn-ea"/>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5999"/>
                        </a:lnSpc>
                        <a:defRPr sz="1200">
                          <a:solidFill>
                            <a:srgbClr val="FFFFFF"/>
                          </a:solidFill>
                        </a:defRPr>
                      </a:pPr>
                      <a:r>
                        <a:rPr lang="en-US" sz="1100" b="1" dirty="0">
                          <a:solidFill>
                            <a:schemeClr val="bg1"/>
                          </a:solidFill>
                          <a:latin typeface="+mn-ea"/>
                          <a:ea typeface="+mn-ea"/>
                          <a:sym typeface="ＭＳ Ｐゴシック"/>
                        </a:rPr>
                        <a:t>2Q</a:t>
                      </a:r>
                      <a:endParaRPr sz="1100" b="1" dirty="0">
                        <a:solidFill>
                          <a:schemeClr val="bg1"/>
                        </a:solidFill>
                        <a:latin typeface="+mn-ea"/>
                        <a:ea typeface="+mn-ea"/>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5999"/>
                        </a:lnSpc>
                        <a:defRPr sz="1200">
                          <a:solidFill>
                            <a:srgbClr val="FFFFFF"/>
                          </a:solidFill>
                        </a:defRPr>
                      </a:pPr>
                      <a:r>
                        <a:rPr lang="en-US" sz="1100" b="1" dirty="0">
                          <a:solidFill>
                            <a:schemeClr val="bg1"/>
                          </a:solidFill>
                          <a:latin typeface="+mn-ea"/>
                          <a:ea typeface="+mn-ea"/>
                          <a:sym typeface="ＭＳ Ｐゴシック"/>
                        </a:rPr>
                        <a:t>3Q</a:t>
                      </a:r>
                      <a:endParaRPr sz="1100" b="1" dirty="0">
                        <a:solidFill>
                          <a:schemeClr val="bg1"/>
                        </a:solidFill>
                        <a:latin typeface="+mn-ea"/>
                        <a:ea typeface="+mn-ea"/>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5999"/>
                        </a:lnSpc>
                        <a:defRPr sz="1200">
                          <a:solidFill>
                            <a:srgbClr val="FFFFFF"/>
                          </a:solidFill>
                        </a:defRPr>
                      </a:pPr>
                      <a:r>
                        <a:rPr lang="en-US" sz="1100" b="1" dirty="0">
                          <a:solidFill>
                            <a:schemeClr val="bg1"/>
                          </a:solidFill>
                          <a:latin typeface="+mn-ea"/>
                          <a:ea typeface="+mn-ea"/>
                          <a:sym typeface="ＭＳ Ｐゴシック"/>
                        </a:rPr>
                        <a:t>4Q</a:t>
                      </a:r>
                      <a:endParaRPr sz="1100" b="1" dirty="0">
                        <a:solidFill>
                          <a:schemeClr val="bg1"/>
                        </a:solidFill>
                        <a:latin typeface="+mn-ea"/>
                        <a:ea typeface="+mn-ea"/>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978973543"/>
                  </a:ext>
                </a:extLst>
              </a:tr>
              <a:tr h="920716">
                <a:tc>
                  <a:txBody>
                    <a:bodyPr/>
                    <a:lstStyle/>
                    <a:p>
                      <a:pPr algn="ctr">
                        <a:lnSpc>
                          <a:spcPct val="105999"/>
                        </a:lnSpc>
                        <a:defRPr sz="1200"/>
                      </a:pPr>
                      <a:r>
                        <a:rPr lang="ja-JP" altLang="en-US" sz="1100" b="1" dirty="0">
                          <a:solidFill>
                            <a:schemeClr val="tx1"/>
                          </a:solidFill>
                          <a:latin typeface="+mn-ea"/>
                          <a:ea typeface="+mn-ea"/>
                        </a:rPr>
                        <a:t>顧客獲得</a:t>
                      </a:r>
                      <a:br>
                        <a:rPr lang="en-US" altLang="ja-JP" sz="1100" b="1" dirty="0">
                          <a:solidFill>
                            <a:schemeClr val="tx1"/>
                          </a:solidFill>
                          <a:latin typeface="+mn-ea"/>
                          <a:ea typeface="+mn-ea"/>
                        </a:rPr>
                      </a:br>
                      <a:r>
                        <a:rPr lang="ja-JP" altLang="en-US" sz="1100" b="1" dirty="0">
                          <a:solidFill>
                            <a:schemeClr val="tx1"/>
                          </a:solidFill>
                          <a:latin typeface="+mn-ea"/>
                          <a:ea typeface="+mn-ea"/>
                        </a:rPr>
                        <a:t>に向けた課題への対応</a:t>
                      </a:r>
                      <a:endParaRPr lang="en-US" sz="1100" b="1" dirty="0">
                        <a:solidFill>
                          <a:schemeClr val="tx1"/>
                        </a:solidFill>
                        <a:latin typeface="+mn-ea"/>
                        <a:ea typeface="+mn-ea"/>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66577392"/>
                  </a:ext>
                </a:extLst>
              </a:tr>
              <a:tr h="920716">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schemeClr val="tx1"/>
                          </a:solidFill>
                          <a:effectLst/>
                          <a:uLnTx/>
                          <a:uFillTx/>
                          <a:latin typeface="+mn-ea"/>
                          <a:ea typeface="+mn-ea"/>
                          <a:cs typeface="+mn-cs"/>
                        </a:rPr>
                        <a:t>製品・サービスの普及に向けた課題への対応</a:t>
                      </a:r>
                      <a:endParaRPr kumimoji="1" lang="en-US" altLang="ja-JP" sz="1100" b="1" i="0" u="none" strike="noStrike" kern="1200" cap="none" spc="0" normalizeH="0" baseline="0" noProof="0" dirty="0">
                        <a:ln>
                          <a:noFill/>
                        </a:ln>
                        <a:solidFill>
                          <a:schemeClr val="tx1"/>
                        </a:solidFill>
                        <a:effectLst/>
                        <a:uLnTx/>
                        <a:uFillTx/>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18039572"/>
                  </a:ext>
                </a:extLst>
              </a:tr>
              <a:tr h="920716">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schemeClr val="tx1"/>
                          </a:solidFill>
                          <a:effectLst/>
                          <a:uLnTx/>
                          <a:uFillTx/>
                          <a:latin typeface="+mn-ea"/>
                          <a:ea typeface="+mn-ea"/>
                          <a:cs typeface="+mn-cs"/>
                        </a:rPr>
                        <a:t>製品・サービスの実用化</a:t>
                      </a:r>
                      <a:br>
                        <a:rPr kumimoji="1" lang="en-US" altLang="ja-JP" sz="1100" b="1" i="0" u="none" strike="noStrike" kern="1200" cap="none" spc="0" normalizeH="0" baseline="0" noProof="0" dirty="0">
                          <a:ln>
                            <a:noFill/>
                          </a:ln>
                          <a:solidFill>
                            <a:schemeClr val="tx1"/>
                          </a:solidFill>
                          <a:effectLst/>
                          <a:uLnTx/>
                          <a:uFillTx/>
                          <a:latin typeface="+mn-ea"/>
                          <a:ea typeface="+mn-ea"/>
                          <a:cs typeface="+mn-cs"/>
                        </a:rPr>
                      </a:br>
                      <a:r>
                        <a:rPr kumimoji="1" lang="ja-JP" altLang="en-US" sz="1100" b="1" i="0" u="none" strike="noStrike" kern="1200" cap="none" spc="0" normalizeH="0" baseline="0" noProof="0" dirty="0">
                          <a:ln>
                            <a:noFill/>
                          </a:ln>
                          <a:solidFill>
                            <a:schemeClr val="tx1"/>
                          </a:solidFill>
                          <a:effectLst/>
                          <a:uLnTx/>
                          <a:uFillTx/>
                          <a:latin typeface="+mn-ea"/>
                          <a:ea typeface="+mn-ea"/>
                          <a:cs typeface="+mn-cs"/>
                        </a:rPr>
                        <a:t>に向けた課題への対応</a:t>
                      </a:r>
                      <a:endParaRPr kumimoji="1" lang="en-US" altLang="ja-JP" sz="1100" b="1" i="0" u="none" strike="noStrike" kern="1200" cap="none" spc="0" normalizeH="0" baseline="0" noProof="0" dirty="0">
                        <a:ln>
                          <a:noFill/>
                        </a:ln>
                        <a:solidFill>
                          <a:schemeClr val="tx1"/>
                        </a:solidFill>
                        <a:effectLst/>
                        <a:uLnTx/>
                        <a:uFillTx/>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9583488"/>
                  </a:ext>
                </a:extLst>
              </a:tr>
              <a:tr h="920716">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schemeClr val="tx1"/>
                          </a:solidFill>
                          <a:effectLst/>
                          <a:uLnTx/>
                          <a:uFillTx/>
                          <a:latin typeface="+mn-ea"/>
                          <a:ea typeface="+mn-ea"/>
                          <a:cs typeface="+mn-cs"/>
                        </a:rPr>
                        <a:t>資金調達に向けた課題への対応</a:t>
                      </a:r>
                      <a:endParaRPr kumimoji="1" lang="en-US" altLang="ja-JP" sz="1100" b="1" i="0" u="none" strike="noStrike" kern="1200" cap="none" spc="0" normalizeH="0" baseline="0" noProof="0" dirty="0">
                        <a:ln>
                          <a:noFill/>
                        </a:ln>
                        <a:solidFill>
                          <a:schemeClr val="tx1"/>
                        </a:solidFill>
                        <a:effectLst/>
                        <a:uLnTx/>
                        <a:uFillTx/>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72887014"/>
                  </a:ext>
                </a:extLst>
              </a:tr>
              <a:tr h="920716">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schemeClr val="tx1"/>
                          </a:solidFill>
                          <a:effectLst/>
                          <a:uLnTx/>
                          <a:uFillTx/>
                          <a:latin typeface="+mn-ea"/>
                          <a:ea typeface="+mn-ea"/>
                          <a:cs typeface="+mn-cs"/>
                        </a:rPr>
                        <a:t>その他の課題への対応</a:t>
                      </a:r>
                      <a:endParaRPr kumimoji="1" lang="en-US" altLang="ja-JP" sz="1100" b="1" i="0" u="none" strike="noStrike" kern="1200" cap="none" spc="0" normalizeH="0" baseline="0" noProof="0" dirty="0">
                        <a:ln>
                          <a:noFill/>
                        </a:ln>
                        <a:solidFill>
                          <a:schemeClr val="tx1"/>
                        </a:solidFill>
                        <a:effectLst/>
                        <a:uLnTx/>
                        <a:uFillTx/>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solidFill>
                          <a:schemeClr val="tx1"/>
                        </a:solidFill>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06676544"/>
                  </a:ext>
                </a:extLst>
              </a:tr>
            </a:tbl>
          </a:graphicData>
        </a:graphic>
      </p:graphicFrame>
      <p:sp>
        <p:nvSpPr>
          <p:cNvPr id="5" name="ホームベース 20">
            <a:extLst>
              <a:ext uri="{FF2B5EF4-FFF2-40B4-BE49-F238E27FC236}">
                <a16:creationId xmlns:a16="http://schemas.microsoft.com/office/drawing/2014/main" id="{A25F3BA1-8DDA-6D8D-CF16-5DD5A1E3987D}"/>
              </a:ext>
            </a:extLst>
          </p:cNvPr>
          <p:cNvSpPr/>
          <p:nvPr/>
        </p:nvSpPr>
        <p:spPr bwMode="gray">
          <a:xfrm>
            <a:off x="1828800" y="2192344"/>
            <a:ext cx="1907350" cy="540000"/>
          </a:xfrm>
          <a:prstGeom prst="homePlate">
            <a:avLst>
              <a:gd name="adj" fmla="val 24165"/>
            </a:avLst>
          </a:prstGeom>
          <a:solidFill>
            <a:schemeClr val="bg1"/>
          </a:solidFill>
          <a:ln w="9525">
            <a:solidFill>
              <a:srgbClr val="A7A8AA"/>
            </a:solidFill>
            <a:miter lim="800000"/>
            <a:headEnd/>
            <a:tailEnd/>
          </a:ln>
        </p:spPr>
        <p:txBody>
          <a:bodyPr wrap="none" lIns="72000" tIns="72000" rIns="72000" bIns="72000" rtlCol="0" anchor="ctr"/>
          <a:lstStyle/>
          <a:p>
            <a:pPr algn="ctr" defTabSz="762000" eaLnBrk="0" hangingPunct="0">
              <a:lnSpc>
                <a:spcPct val="106000"/>
              </a:lnSpc>
              <a:spcBef>
                <a:spcPts val="600"/>
              </a:spcBef>
            </a:pPr>
            <a:r>
              <a:rPr kumimoji="1" lang="en-US" altLang="ja-JP" sz="1000" dirty="0"/>
              <a:t>xxx</a:t>
            </a:r>
            <a:endParaRPr kumimoji="1" lang="ja-JP" altLang="en-US" sz="1000" dirty="0"/>
          </a:p>
        </p:txBody>
      </p:sp>
      <p:sp>
        <p:nvSpPr>
          <p:cNvPr id="6" name="ホームベース 20">
            <a:extLst>
              <a:ext uri="{FF2B5EF4-FFF2-40B4-BE49-F238E27FC236}">
                <a16:creationId xmlns:a16="http://schemas.microsoft.com/office/drawing/2014/main" id="{6D6BBFEB-7E69-960E-9D10-12A63E86C0FF}"/>
              </a:ext>
            </a:extLst>
          </p:cNvPr>
          <p:cNvSpPr/>
          <p:nvPr/>
        </p:nvSpPr>
        <p:spPr bwMode="gray">
          <a:xfrm>
            <a:off x="5657246" y="2192344"/>
            <a:ext cx="2859073" cy="540000"/>
          </a:xfrm>
          <a:prstGeom prst="homePlate">
            <a:avLst>
              <a:gd name="adj" fmla="val 24165"/>
            </a:avLst>
          </a:prstGeom>
          <a:solidFill>
            <a:schemeClr val="bg1"/>
          </a:solidFill>
          <a:ln w="9525">
            <a:solidFill>
              <a:srgbClr val="A7A8AA"/>
            </a:solidFill>
            <a:miter lim="800000"/>
            <a:headEnd/>
            <a:tailEnd/>
          </a:ln>
        </p:spPr>
        <p:txBody>
          <a:bodyPr wrap="none" lIns="72000" tIns="72000" rIns="72000" bIns="72000" rtlCol="0" anchor="ctr"/>
          <a:lstStyle/>
          <a:p>
            <a:pPr algn="ctr" defTabSz="762000" eaLnBrk="0" hangingPunct="0">
              <a:lnSpc>
                <a:spcPct val="106000"/>
              </a:lnSpc>
              <a:spcBef>
                <a:spcPts val="600"/>
              </a:spcBef>
            </a:pPr>
            <a:r>
              <a:rPr kumimoji="1" lang="en-US" altLang="ja-JP" sz="1000" dirty="0"/>
              <a:t>xxx</a:t>
            </a:r>
            <a:endParaRPr kumimoji="1" lang="ja-JP" altLang="en-US" sz="1000" dirty="0"/>
          </a:p>
        </p:txBody>
      </p:sp>
      <p:sp>
        <p:nvSpPr>
          <p:cNvPr id="7" name="ホームベース 20">
            <a:extLst>
              <a:ext uri="{FF2B5EF4-FFF2-40B4-BE49-F238E27FC236}">
                <a16:creationId xmlns:a16="http://schemas.microsoft.com/office/drawing/2014/main" id="{59615EF4-48A3-0430-2993-121B7CE0B4C0}"/>
              </a:ext>
            </a:extLst>
          </p:cNvPr>
          <p:cNvSpPr/>
          <p:nvPr/>
        </p:nvSpPr>
        <p:spPr bwMode="gray">
          <a:xfrm>
            <a:off x="2778366" y="3127088"/>
            <a:ext cx="3831661" cy="540000"/>
          </a:xfrm>
          <a:prstGeom prst="homePlate">
            <a:avLst>
              <a:gd name="adj" fmla="val 24165"/>
            </a:avLst>
          </a:prstGeom>
          <a:solidFill>
            <a:schemeClr val="bg1"/>
          </a:solidFill>
          <a:ln w="9525">
            <a:solidFill>
              <a:srgbClr val="A7A8AA"/>
            </a:solidFill>
            <a:miter lim="800000"/>
            <a:headEnd/>
            <a:tailEnd/>
          </a:ln>
        </p:spPr>
        <p:txBody>
          <a:bodyPr wrap="none" lIns="72000" tIns="72000" rIns="72000" bIns="72000" rtlCol="0" anchor="ctr"/>
          <a:lstStyle/>
          <a:p>
            <a:pPr algn="ctr" defTabSz="762000" eaLnBrk="0" hangingPunct="0">
              <a:lnSpc>
                <a:spcPct val="106000"/>
              </a:lnSpc>
              <a:spcBef>
                <a:spcPts val="600"/>
              </a:spcBef>
            </a:pPr>
            <a:r>
              <a:rPr kumimoji="1" lang="en-US" altLang="ja-JP" sz="1000" dirty="0"/>
              <a:t>xxx</a:t>
            </a:r>
            <a:endParaRPr kumimoji="1" lang="ja-JP" altLang="en-US" sz="1000" dirty="0"/>
          </a:p>
        </p:txBody>
      </p:sp>
      <p:sp>
        <p:nvSpPr>
          <p:cNvPr id="8" name="ホームベース 20">
            <a:extLst>
              <a:ext uri="{FF2B5EF4-FFF2-40B4-BE49-F238E27FC236}">
                <a16:creationId xmlns:a16="http://schemas.microsoft.com/office/drawing/2014/main" id="{6DB875C6-AB43-773A-751A-FD76B119F665}"/>
              </a:ext>
            </a:extLst>
          </p:cNvPr>
          <p:cNvSpPr/>
          <p:nvPr/>
        </p:nvSpPr>
        <p:spPr bwMode="gray">
          <a:xfrm>
            <a:off x="2782336" y="4020284"/>
            <a:ext cx="2874910" cy="540000"/>
          </a:xfrm>
          <a:prstGeom prst="homePlate">
            <a:avLst>
              <a:gd name="adj" fmla="val 24165"/>
            </a:avLst>
          </a:prstGeom>
          <a:solidFill>
            <a:schemeClr val="bg1"/>
          </a:solidFill>
          <a:ln w="9525">
            <a:solidFill>
              <a:srgbClr val="A7A8AA"/>
            </a:solidFill>
            <a:miter lim="800000"/>
            <a:headEnd/>
            <a:tailEnd/>
          </a:ln>
        </p:spPr>
        <p:txBody>
          <a:bodyPr wrap="none" lIns="72000" tIns="72000" rIns="72000" bIns="72000" rtlCol="0" anchor="ctr"/>
          <a:lstStyle/>
          <a:p>
            <a:pPr algn="ctr" defTabSz="762000" eaLnBrk="0" hangingPunct="0">
              <a:lnSpc>
                <a:spcPct val="106000"/>
              </a:lnSpc>
              <a:spcBef>
                <a:spcPts val="600"/>
              </a:spcBef>
            </a:pPr>
            <a:r>
              <a:rPr kumimoji="1" lang="en-US" altLang="ja-JP" sz="1000" dirty="0"/>
              <a:t>xxx</a:t>
            </a:r>
            <a:endParaRPr kumimoji="1" lang="ja-JP" altLang="en-US" sz="1000" dirty="0"/>
          </a:p>
        </p:txBody>
      </p:sp>
      <p:sp>
        <p:nvSpPr>
          <p:cNvPr id="9" name="ホームベース 20">
            <a:extLst>
              <a:ext uri="{FF2B5EF4-FFF2-40B4-BE49-F238E27FC236}">
                <a16:creationId xmlns:a16="http://schemas.microsoft.com/office/drawing/2014/main" id="{618A7B15-D3AE-E0A7-8D68-CF978409701D}"/>
              </a:ext>
            </a:extLst>
          </p:cNvPr>
          <p:cNvSpPr/>
          <p:nvPr/>
        </p:nvSpPr>
        <p:spPr bwMode="gray">
          <a:xfrm>
            <a:off x="3746046" y="5859757"/>
            <a:ext cx="3831661" cy="540000"/>
          </a:xfrm>
          <a:prstGeom prst="homePlate">
            <a:avLst>
              <a:gd name="adj" fmla="val 24165"/>
            </a:avLst>
          </a:prstGeom>
          <a:solidFill>
            <a:schemeClr val="bg1"/>
          </a:solidFill>
          <a:ln w="9525">
            <a:solidFill>
              <a:srgbClr val="A7A8AA"/>
            </a:solidFill>
            <a:miter lim="800000"/>
            <a:headEnd/>
            <a:tailEnd/>
          </a:ln>
        </p:spPr>
        <p:txBody>
          <a:bodyPr wrap="none" lIns="72000" tIns="72000" rIns="72000" bIns="72000" rtlCol="0" anchor="ctr"/>
          <a:lstStyle/>
          <a:p>
            <a:pPr algn="ctr" defTabSz="762000" eaLnBrk="0" hangingPunct="0">
              <a:lnSpc>
                <a:spcPct val="106000"/>
              </a:lnSpc>
              <a:spcBef>
                <a:spcPts val="600"/>
              </a:spcBef>
            </a:pPr>
            <a:r>
              <a:rPr kumimoji="1" lang="en-US" altLang="ja-JP" sz="1000" dirty="0"/>
              <a:t>xxx</a:t>
            </a:r>
            <a:endParaRPr kumimoji="1" lang="ja-JP" altLang="en-US" sz="1000" dirty="0"/>
          </a:p>
        </p:txBody>
      </p:sp>
      <p:sp>
        <p:nvSpPr>
          <p:cNvPr id="10" name="ホームベース 20">
            <a:extLst>
              <a:ext uri="{FF2B5EF4-FFF2-40B4-BE49-F238E27FC236}">
                <a16:creationId xmlns:a16="http://schemas.microsoft.com/office/drawing/2014/main" id="{16F7EE9C-8C96-B43E-A8AE-376FD5A514CB}"/>
              </a:ext>
            </a:extLst>
          </p:cNvPr>
          <p:cNvSpPr/>
          <p:nvPr/>
        </p:nvSpPr>
        <p:spPr bwMode="gray">
          <a:xfrm>
            <a:off x="6615165" y="4926084"/>
            <a:ext cx="2874910" cy="540000"/>
          </a:xfrm>
          <a:prstGeom prst="homePlate">
            <a:avLst>
              <a:gd name="adj" fmla="val 24165"/>
            </a:avLst>
          </a:prstGeom>
          <a:solidFill>
            <a:schemeClr val="bg1"/>
          </a:solidFill>
          <a:ln w="9525">
            <a:solidFill>
              <a:srgbClr val="A7A8AA"/>
            </a:solidFill>
            <a:miter lim="800000"/>
            <a:headEnd/>
            <a:tailEnd/>
          </a:ln>
        </p:spPr>
        <p:txBody>
          <a:bodyPr wrap="none" lIns="72000" tIns="72000" rIns="72000" bIns="72000" rtlCol="0" anchor="ctr"/>
          <a:lstStyle/>
          <a:p>
            <a:pPr algn="ctr" defTabSz="762000" eaLnBrk="0" hangingPunct="0">
              <a:lnSpc>
                <a:spcPct val="106000"/>
              </a:lnSpc>
              <a:spcBef>
                <a:spcPts val="600"/>
              </a:spcBef>
            </a:pPr>
            <a:r>
              <a:rPr kumimoji="1" lang="en-US" altLang="ja-JP" sz="1000" dirty="0"/>
              <a:t>xxx</a:t>
            </a:r>
            <a:endParaRPr kumimoji="1" lang="ja-JP" altLang="en-US" sz="1000" dirty="0"/>
          </a:p>
        </p:txBody>
      </p:sp>
      <p:sp>
        <p:nvSpPr>
          <p:cNvPr id="21" name="四角形: 角を丸くする 20">
            <a:extLst>
              <a:ext uri="{FF2B5EF4-FFF2-40B4-BE49-F238E27FC236}">
                <a16:creationId xmlns:a16="http://schemas.microsoft.com/office/drawing/2014/main" id="{36EDB94C-626C-4734-883D-AF8AE31FC3B2}"/>
              </a:ext>
            </a:extLst>
          </p:cNvPr>
          <p:cNvSpPr/>
          <p:nvPr/>
        </p:nvSpPr>
        <p:spPr bwMode="gray">
          <a:xfrm>
            <a:off x="6743569" y="3064173"/>
            <a:ext cx="2521214" cy="1067960"/>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r>
              <a:rPr kumimoji="1" lang="ja-JP" altLang="en-US" sz="1400" i="0" dirty="0">
                <a:solidFill>
                  <a:srgbClr val="97999B"/>
                </a:solidFill>
                <a:latin typeface="+mn-lt"/>
                <a:cs typeface="+mn-cs"/>
              </a:rPr>
              <a:t>タスクの前後関係が分かるように記載してください</a:t>
            </a:r>
            <a:endParaRPr kumimoji="1" lang="en-US" altLang="ja-JP" sz="1400" i="0" dirty="0">
              <a:solidFill>
                <a:srgbClr val="97999B"/>
              </a:solidFill>
              <a:latin typeface="+mn-lt"/>
              <a:cs typeface="+mn-cs"/>
            </a:endParaRPr>
          </a:p>
          <a:p>
            <a:pPr marR="0" defTabSz="990564" rtl="0" eaLnBrk="1" fontAlgn="auto" latinLnBrk="0" hangingPunct="1">
              <a:lnSpc>
                <a:spcPct val="100000"/>
              </a:lnSpc>
              <a:spcBef>
                <a:spcPts val="600"/>
              </a:spcBef>
              <a:spcAft>
                <a:spcPts val="0"/>
              </a:spcAft>
              <a:buClrTx/>
              <a:buSzPct val="100000"/>
              <a:tabLst/>
            </a:pPr>
            <a:r>
              <a:rPr kumimoji="1" lang="ja-JP" altLang="en-US" sz="1400" dirty="0">
                <a:solidFill>
                  <a:srgbClr val="97999B"/>
                </a:solidFill>
                <a:latin typeface="+mn-lt"/>
                <a:cs typeface="+mn-cs"/>
              </a:rPr>
              <a:t>現時点で書ける範囲で記載してください</a:t>
            </a:r>
            <a:endParaRPr kumimoji="1" lang="ja-JP" altLang="en-US" sz="1400" i="0" dirty="0">
              <a:solidFill>
                <a:srgbClr val="97999B"/>
              </a:solidFill>
              <a:latin typeface="+mn-lt"/>
              <a:cs typeface="+mn-cs"/>
            </a:endParaRPr>
          </a:p>
        </p:txBody>
      </p:sp>
    </p:spTree>
    <p:extLst>
      <p:ext uri="{BB962C8B-B14F-4D97-AF65-F5344CB8AC3E}">
        <p14:creationId xmlns:p14="http://schemas.microsoft.com/office/powerpoint/2010/main" val="3690759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r>
              <a:rPr lang="en-US" altLang="ja-JP" dirty="0"/>
              <a:t>12</a:t>
            </a:r>
            <a:endParaRPr lang="ja-JP" altLang="en-US" dirty="0"/>
          </a:p>
        </p:txBody>
      </p:sp>
      <p:sp>
        <p:nvSpPr>
          <p:cNvPr id="24" name="正方形/長方形 23">
            <a:extLst>
              <a:ext uri="{FF2B5EF4-FFF2-40B4-BE49-F238E27FC236}">
                <a16:creationId xmlns:a16="http://schemas.microsoft.com/office/drawing/2014/main" id="{2631AFE4-8301-42E7-8098-97914D6BFF5A}"/>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sp>
        <p:nvSpPr>
          <p:cNvPr id="25" name="タイトル 3">
            <a:extLst>
              <a:ext uri="{FF2B5EF4-FFF2-40B4-BE49-F238E27FC236}">
                <a16:creationId xmlns:a16="http://schemas.microsoft.com/office/drawing/2014/main" id="{74A48DCB-21FB-4C0B-B2FC-92B53DFAC35B}"/>
              </a:ext>
            </a:extLst>
          </p:cNvPr>
          <p:cNvSpPr>
            <a:spLocks noGrp="1"/>
          </p:cNvSpPr>
          <p:nvPr>
            <p:ph type="title"/>
          </p:nvPr>
        </p:nvSpPr>
        <p:spPr>
          <a:xfrm>
            <a:off x="417000" y="180000"/>
            <a:ext cx="9072000" cy="615600"/>
          </a:xfrm>
        </p:spPr>
        <p:txBody>
          <a:bodyPr/>
          <a:lstStyle/>
          <a:p>
            <a:r>
              <a:rPr lang="ja-JP" altLang="en-US" dirty="0"/>
              <a:t>８</a:t>
            </a:r>
            <a:r>
              <a:rPr kumimoji="1" lang="ja-JP" altLang="en-US" dirty="0"/>
              <a:t>．プロジェクトの目指す姿</a:t>
            </a:r>
          </a:p>
        </p:txBody>
      </p:sp>
      <p:sp>
        <p:nvSpPr>
          <p:cNvPr id="26" name="テキスト プレースホルダー 3">
            <a:extLst>
              <a:ext uri="{FF2B5EF4-FFF2-40B4-BE49-F238E27FC236}">
                <a16:creationId xmlns:a16="http://schemas.microsoft.com/office/drawing/2014/main" id="{BD10B221-D2BD-428B-87AC-36E4CE4CD3E0}"/>
              </a:ext>
            </a:extLst>
          </p:cNvPr>
          <p:cNvSpPr txBox="1">
            <a:spLocks/>
          </p:cNvSpPr>
          <p:nvPr/>
        </p:nvSpPr>
        <p:spPr>
          <a:xfrm>
            <a:off x="417000" y="1016000"/>
            <a:ext cx="4356000" cy="432000"/>
          </a:xfrm>
          <a:prstGeom prst="rect">
            <a:avLst/>
          </a:prstGeom>
        </p:spPr>
        <p:txBody>
          <a:bodyPr vert="horz" wrap="none" lIns="90000" tIns="46800" rIns="90000" bIns="4680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t>将来における多摩地域や社会へのインパクト、中長期に目指す姿</a:t>
            </a:r>
          </a:p>
        </p:txBody>
      </p:sp>
      <p:sp>
        <p:nvSpPr>
          <p:cNvPr id="27" name="テキスト ボックス 26">
            <a:extLst>
              <a:ext uri="{FF2B5EF4-FFF2-40B4-BE49-F238E27FC236}">
                <a16:creationId xmlns:a16="http://schemas.microsoft.com/office/drawing/2014/main" id="{1AB3670B-C3BC-4835-A2E5-6AED4750A949}"/>
              </a:ext>
            </a:extLst>
          </p:cNvPr>
          <p:cNvSpPr txBox="1"/>
          <p:nvPr/>
        </p:nvSpPr>
        <p:spPr>
          <a:xfrm>
            <a:off x="4865723" y="6311395"/>
            <a:ext cx="498845" cy="288147"/>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400" b="1" dirty="0"/>
              <a:t>期間</a:t>
            </a:r>
          </a:p>
        </p:txBody>
      </p:sp>
      <p:cxnSp>
        <p:nvCxnSpPr>
          <p:cNvPr id="28" name="直線矢印コネクタ 27">
            <a:extLst>
              <a:ext uri="{FF2B5EF4-FFF2-40B4-BE49-F238E27FC236}">
                <a16:creationId xmlns:a16="http://schemas.microsoft.com/office/drawing/2014/main" id="{98B2D2AC-2229-4088-959E-E2A1779DD715}"/>
              </a:ext>
            </a:extLst>
          </p:cNvPr>
          <p:cNvCxnSpPr/>
          <p:nvPr/>
        </p:nvCxnSpPr>
        <p:spPr>
          <a:xfrm flipV="1">
            <a:off x="739345" y="6311395"/>
            <a:ext cx="8751600" cy="0"/>
          </a:xfrm>
          <a:prstGeom prst="straightConnector1">
            <a:avLst/>
          </a:prstGeom>
          <a:ln w="15875">
            <a:solidFill>
              <a:srgbClr val="A7A8AA"/>
            </a:solidFill>
            <a:tailEnd type="arrow" w="lg" len="lg"/>
          </a:ln>
        </p:spPr>
        <p:style>
          <a:lnRef idx="1">
            <a:schemeClr val="accent1"/>
          </a:lnRef>
          <a:fillRef idx="0">
            <a:schemeClr val="accent1"/>
          </a:fillRef>
          <a:effectRef idx="0">
            <a:schemeClr val="accent1"/>
          </a:effectRef>
          <a:fontRef idx="minor">
            <a:schemeClr val="tx1"/>
          </a:fontRef>
        </p:style>
      </p:cxnSp>
      <p:grpSp>
        <p:nvGrpSpPr>
          <p:cNvPr id="29" name="グループ化 28">
            <a:extLst>
              <a:ext uri="{FF2B5EF4-FFF2-40B4-BE49-F238E27FC236}">
                <a16:creationId xmlns:a16="http://schemas.microsoft.com/office/drawing/2014/main" id="{BE2871ED-35C5-42B2-B029-8EB4A0766556}"/>
              </a:ext>
            </a:extLst>
          </p:cNvPr>
          <p:cNvGrpSpPr/>
          <p:nvPr/>
        </p:nvGrpSpPr>
        <p:grpSpPr>
          <a:xfrm>
            <a:off x="434099" y="2245149"/>
            <a:ext cx="305247" cy="4066247"/>
            <a:chOff x="829639" y="2171065"/>
            <a:chExt cx="305247" cy="4066247"/>
          </a:xfrm>
        </p:grpSpPr>
        <p:cxnSp>
          <p:nvCxnSpPr>
            <p:cNvPr id="30" name="直線矢印コネクタ 29">
              <a:extLst>
                <a:ext uri="{FF2B5EF4-FFF2-40B4-BE49-F238E27FC236}">
                  <a16:creationId xmlns:a16="http://schemas.microsoft.com/office/drawing/2014/main" id="{9D085AEF-D462-4FBF-B7CB-25416C215AA2}"/>
                </a:ext>
              </a:extLst>
            </p:cNvPr>
            <p:cNvCxnSpPr/>
            <p:nvPr/>
          </p:nvCxnSpPr>
          <p:spPr>
            <a:xfrm flipV="1">
              <a:off x="1134886" y="2171065"/>
              <a:ext cx="0" cy="4066247"/>
            </a:xfrm>
            <a:prstGeom prst="straightConnector1">
              <a:avLst/>
            </a:prstGeom>
            <a:ln w="15875">
              <a:solidFill>
                <a:srgbClr val="A7A8AA"/>
              </a:solidFill>
              <a:tailEnd type="arrow" w="lg" len="lg"/>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3A824CB1-62CC-4824-B428-627B528E4E75}"/>
                </a:ext>
              </a:extLst>
            </p:cNvPr>
            <p:cNvSpPr txBox="1"/>
            <p:nvPr/>
          </p:nvSpPr>
          <p:spPr>
            <a:xfrm>
              <a:off x="829639" y="2911083"/>
              <a:ext cx="288147" cy="2586213"/>
            </a:xfrm>
            <a:prstGeom prst="rect">
              <a:avLst/>
            </a:prstGeom>
            <a:noFill/>
          </p:spPr>
          <p:txBody>
            <a:bodyPr vert="eaVert" wrap="none" lIns="36000" tIns="36000" rIns="36000" bIns="36000" rtlCol="0" anchor="ctr" anchorCtr="0">
              <a:spAutoFit/>
            </a:bodyPr>
            <a:lstStyle/>
            <a:p>
              <a:pPr algn="ctr">
                <a:spcBef>
                  <a:spcPts val="0"/>
                </a:spcBef>
                <a:buSzPct val="100000"/>
              </a:pPr>
              <a:r>
                <a:rPr kumimoji="1" lang="ja-JP" altLang="en-US" sz="1400" b="1" dirty="0"/>
                <a:t>多摩地域や社会へのインパクト</a:t>
              </a:r>
            </a:p>
          </p:txBody>
        </p:sp>
      </p:grpSp>
      <p:sp>
        <p:nvSpPr>
          <p:cNvPr id="32" name="ホームベース 40">
            <a:extLst>
              <a:ext uri="{FF2B5EF4-FFF2-40B4-BE49-F238E27FC236}">
                <a16:creationId xmlns:a16="http://schemas.microsoft.com/office/drawing/2014/main" id="{AF0CBF40-D8D6-45F1-AACB-56D016309F8F}"/>
              </a:ext>
            </a:extLst>
          </p:cNvPr>
          <p:cNvSpPr/>
          <p:nvPr/>
        </p:nvSpPr>
        <p:spPr bwMode="gray">
          <a:xfrm>
            <a:off x="812540" y="1823942"/>
            <a:ext cx="2293736" cy="364779"/>
          </a:xfrm>
          <a:prstGeom prst="homePlate">
            <a:avLst>
              <a:gd name="adj" fmla="val 47925"/>
            </a:avLst>
          </a:prstGeom>
          <a:solidFill>
            <a:schemeClr val="bg2"/>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400" b="1" dirty="0"/>
              <a:t>短期（</a:t>
            </a:r>
            <a:r>
              <a:rPr kumimoji="1" lang="en-US" altLang="ja-JP" sz="1400" b="1" dirty="0"/>
              <a:t>1</a:t>
            </a:r>
            <a:r>
              <a:rPr kumimoji="1" lang="ja-JP" altLang="en-US" sz="1400" b="1" dirty="0"/>
              <a:t>年以内）</a:t>
            </a:r>
            <a:endParaRPr kumimoji="1" lang="en-US" altLang="ja-JP" sz="1400" b="1" dirty="0"/>
          </a:p>
        </p:txBody>
      </p:sp>
      <p:sp>
        <p:nvSpPr>
          <p:cNvPr id="33" name="ホームベース 41">
            <a:extLst>
              <a:ext uri="{FF2B5EF4-FFF2-40B4-BE49-F238E27FC236}">
                <a16:creationId xmlns:a16="http://schemas.microsoft.com/office/drawing/2014/main" id="{CA6A0951-4031-444D-86F9-C68B89BE1A49}"/>
              </a:ext>
            </a:extLst>
          </p:cNvPr>
          <p:cNvSpPr/>
          <p:nvPr/>
        </p:nvSpPr>
        <p:spPr bwMode="gray">
          <a:xfrm>
            <a:off x="3168524" y="1823942"/>
            <a:ext cx="2293736" cy="364779"/>
          </a:xfrm>
          <a:prstGeom prst="homePlate">
            <a:avLst>
              <a:gd name="adj" fmla="val 47925"/>
            </a:avLst>
          </a:prstGeom>
          <a:solidFill>
            <a:schemeClr val="bg2"/>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400" b="1" dirty="0"/>
              <a:t>中期（</a:t>
            </a:r>
            <a:r>
              <a:rPr kumimoji="1" lang="en-US" altLang="ja-JP" sz="1400" b="1" dirty="0"/>
              <a:t>3</a:t>
            </a:r>
            <a:r>
              <a:rPr kumimoji="1" lang="ja-JP" altLang="en-US" sz="1400" b="1" dirty="0"/>
              <a:t>～</a:t>
            </a:r>
            <a:r>
              <a:rPr kumimoji="1" lang="en-US" altLang="ja-JP" sz="1400" b="1" dirty="0"/>
              <a:t>5</a:t>
            </a:r>
            <a:r>
              <a:rPr kumimoji="1" lang="ja-JP" altLang="en-US" sz="1400" b="1" dirty="0"/>
              <a:t>年）</a:t>
            </a:r>
            <a:endParaRPr kumimoji="1" lang="en-US" altLang="ja-JP" sz="1400" b="1" dirty="0"/>
          </a:p>
        </p:txBody>
      </p:sp>
      <p:sp>
        <p:nvSpPr>
          <p:cNvPr id="34" name="ホームベース 45">
            <a:extLst>
              <a:ext uri="{FF2B5EF4-FFF2-40B4-BE49-F238E27FC236}">
                <a16:creationId xmlns:a16="http://schemas.microsoft.com/office/drawing/2014/main" id="{AB4EC163-5877-4C28-9560-BC66DCC325C1}"/>
              </a:ext>
            </a:extLst>
          </p:cNvPr>
          <p:cNvSpPr/>
          <p:nvPr/>
        </p:nvSpPr>
        <p:spPr bwMode="gray">
          <a:xfrm>
            <a:off x="5524508" y="1823942"/>
            <a:ext cx="2293736" cy="364779"/>
          </a:xfrm>
          <a:prstGeom prst="homePlate">
            <a:avLst>
              <a:gd name="adj" fmla="val 47925"/>
            </a:avLst>
          </a:prstGeom>
          <a:solidFill>
            <a:schemeClr val="bg2"/>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400" b="1" dirty="0"/>
              <a:t>長期（</a:t>
            </a:r>
            <a:r>
              <a:rPr kumimoji="1" lang="en-US" altLang="ja-JP" sz="1400" b="1" dirty="0"/>
              <a:t>5</a:t>
            </a:r>
            <a:r>
              <a:rPr kumimoji="1" lang="ja-JP" altLang="en-US" sz="1400" b="1" dirty="0"/>
              <a:t>年以降）</a:t>
            </a:r>
            <a:endParaRPr kumimoji="1" lang="en-US" altLang="ja-JP" sz="1400" b="1" dirty="0"/>
          </a:p>
        </p:txBody>
      </p:sp>
      <p:sp>
        <p:nvSpPr>
          <p:cNvPr id="35" name="ホームベース 57">
            <a:extLst>
              <a:ext uri="{FF2B5EF4-FFF2-40B4-BE49-F238E27FC236}">
                <a16:creationId xmlns:a16="http://schemas.microsoft.com/office/drawing/2014/main" id="{88417AE2-2EEE-4DFF-947E-544274860F16}"/>
              </a:ext>
            </a:extLst>
          </p:cNvPr>
          <p:cNvSpPr/>
          <p:nvPr/>
        </p:nvSpPr>
        <p:spPr bwMode="gray">
          <a:xfrm>
            <a:off x="7880493" y="1823942"/>
            <a:ext cx="1609581" cy="364779"/>
          </a:xfrm>
          <a:prstGeom prst="homePlate">
            <a:avLst>
              <a:gd name="adj" fmla="val 47925"/>
            </a:avLst>
          </a:prstGeom>
          <a:solidFill>
            <a:srgbClr val="DDEFE8"/>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r>
              <a:rPr kumimoji="1" lang="en-US" altLang="ja-JP" sz="1400" b="1" dirty="0"/>
              <a:t>2030</a:t>
            </a:r>
            <a:r>
              <a:rPr kumimoji="1" lang="ja-JP" altLang="en-US" sz="1400" b="1" dirty="0"/>
              <a:t>年</a:t>
            </a:r>
            <a:endParaRPr kumimoji="1" lang="en-US" altLang="ja-JP" sz="1400" b="1" dirty="0"/>
          </a:p>
        </p:txBody>
      </p:sp>
      <p:grpSp>
        <p:nvGrpSpPr>
          <p:cNvPr id="18" name="グループ化 17">
            <a:extLst>
              <a:ext uri="{FF2B5EF4-FFF2-40B4-BE49-F238E27FC236}">
                <a16:creationId xmlns:a16="http://schemas.microsoft.com/office/drawing/2014/main" id="{248BDFA0-70B2-4049-B58A-65CC3CEC8C83}"/>
              </a:ext>
            </a:extLst>
          </p:cNvPr>
          <p:cNvGrpSpPr/>
          <p:nvPr/>
        </p:nvGrpSpPr>
        <p:grpSpPr>
          <a:xfrm>
            <a:off x="6705435" y="550060"/>
            <a:ext cx="3036097" cy="468000"/>
            <a:chOff x="4259313" y="277738"/>
            <a:chExt cx="2760089" cy="265400"/>
          </a:xfrm>
        </p:grpSpPr>
        <p:sp>
          <p:nvSpPr>
            <p:cNvPr id="19" name="テキスト ボックス 18">
              <a:extLst>
                <a:ext uri="{FF2B5EF4-FFF2-40B4-BE49-F238E27FC236}">
                  <a16:creationId xmlns:a16="http://schemas.microsoft.com/office/drawing/2014/main" id="{EF3C20F0-A6F1-46C9-9248-F8BB65A7E09A}"/>
                </a:ext>
              </a:extLst>
            </p:cNvPr>
            <p:cNvSpPr txBox="1"/>
            <p:nvPr/>
          </p:nvSpPr>
          <p:spPr>
            <a:xfrm>
              <a:off x="5183702" y="277738"/>
              <a:ext cx="1835700" cy="265400"/>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accent1"/>
                  </a:solidFill>
                </a:rPr>
                <a:t>事業趣旨との合目的性</a:t>
              </a:r>
              <a:br>
                <a:rPr lang="ja-JP" altLang="en-US" sz="1400" b="1" dirty="0">
                  <a:solidFill>
                    <a:schemeClr val="accent1"/>
                  </a:solidFill>
                </a:rPr>
              </a:br>
              <a:r>
                <a:rPr lang="ja-JP" altLang="en-US" sz="1400" b="1" dirty="0">
                  <a:solidFill>
                    <a:schemeClr val="accent1"/>
                  </a:solidFill>
                </a:rPr>
                <a:t>実現可能性</a:t>
              </a:r>
            </a:p>
          </p:txBody>
        </p:sp>
        <p:sp>
          <p:nvSpPr>
            <p:cNvPr id="20" name="テキスト ボックス 19">
              <a:extLst>
                <a:ext uri="{FF2B5EF4-FFF2-40B4-BE49-F238E27FC236}">
                  <a16:creationId xmlns:a16="http://schemas.microsoft.com/office/drawing/2014/main" id="{0CECA6CA-92C7-4265-80A4-49E37FBC8486}"/>
                </a:ext>
              </a:extLst>
            </p:cNvPr>
            <p:cNvSpPr txBox="1"/>
            <p:nvPr/>
          </p:nvSpPr>
          <p:spPr>
            <a:xfrm>
              <a:off x="4259313" y="277738"/>
              <a:ext cx="924389" cy="265400"/>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22" name="テキスト ボックス 21">
            <a:extLst>
              <a:ext uri="{FF2B5EF4-FFF2-40B4-BE49-F238E27FC236}">
                <a16:creationId xmlns:a16="http://schemas.microsoft.com/office/drawing/2014/main" id="{4E6C816B-D726-4EF0-990A-9EE12858787F}"/>
              </a:ext>
            </a:extLst>
          </p:cNvPr>
          <p:cNvSpPr txBox="1"/>
          <p:nvPr/>
        </p:nvSpPr>
        <p:spPr>
          <a:xfrm>
            <a:off x="7880494" y="2245149"/>
            <a:ext cx="1609581" cy="931145"/>
          </a:xfrm>
          <a:prstGeom prst="ellipse">
            <a:avLst/>
          </a:prstGeom>
          <a:solidFill>
            <a:srgbClr val="DDEFE8"/>
          </a:solidFill>
          <a:ln w="6350">
            <a:no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b="1" dirty="0"/>
              <a:t>将来的に</a:t>
            </a:r>
            <a:br>
              <a:rPr lang="en-US" altLang="ja-JP" b="1" dirty="0"/>
            </a:br>
            <a:r>
              <a:rPr lang="ja-JP" altLang="en-US" b="1" dirty="0"/>
              <a:t>目指す姿</a:t>
            </a:r>
          </a:p>
        </p:txBody>
      </p:sp>
      <p:cxnSp>
        <p:nvCxnSpPr>
          <p:cNvPr id="23" name="直線矢印コネクタ 22">
            <a:extLst>
              <a:ext uri="{FF2B5EF4-FFF2-40B4-BE49-F238E27FC236}">
                <a16:creationId xmlns:a16="http://schemas.microsoft.com/office/drawing/2014/main" id="{C2CF5375-A802-4D33-B224-3FEDBC521055}"/>
              </a:ext>
            </a:extLst>
          </p:cNvPr>
          <p:cNvCxnSpPr/>
          <p:nvPr/>
        </p:nvCxnSpPr>
        <p:spPr>
          <a:xfrm flipV="1">
            <a:off x="1208584" y="2754866"/>
            <a:ext cx="5064896" cy="1350604"/>
          </a:xfrm>
          <a:prstGeom prst="straightConnector1">
            <a:avLst/>
          </a:prstGeom>
          <a:ln w="38100">
            <a:solidFill>
              <a:schemeClr val="bg2"/>
            </a:solidFill>
            <a:tailEnd type="triangle" w="lg" len="lg"/>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8D820E1C-D18F-4654-B5D3-5F9849C7943A}"/>
              </a:ext>
            </a:extLst>
          </p:cNvPr>
          <p:cNvSpPr txBox="1"/>
          <p:nvPr/>
        </p:nvSpPr>
        <p:spPr>
          <a:xfrm>
            <a:off x="6249144" y="2241790"/>
            <a:ext cx="1609200" cy="932400"/>
          </a:xfrm>
          <a:prstGeom prst="ellipse">
            <a:avLst/>
          </a:prstGeom>
          <a:solidFill>
            <a:schemeClr val="bg1">
              <a:lumMod val="95000"/>
            </a:schemeClr>
          </a:solidFill>
          <a:ln w="12700">
            <a:solidFill>
              <a:schemeClr val="bg2"/>
            </a:solidFill>
            <a:miter lim="800000"/>
            <a:headEnd/>
            <a:tailEnd/>
          </a:ln>
        </p:spPr>
        <p:txBody>
          <a:bodyPr wrap="none" lIns="72000" tIns="72000" rIns="72000" bIns="72000" rtlCol="0" anchor="ctr"/>
          <a:lstStyle>
            <a:defPPr>
              <a:defRPr lang="en-US"/>
            </a:defPPr>
            <a:lvl1pPr algn="ctr" defTabSz="762000" eaLnBrk="0" hangingPunct="0">
              <a:lnSpc>
                <a:spcPct val="106000"/>
              </a:lnSpc>
              <a:spcBef>
                <a:spcPts val="600"/>
              </a:spcBef>
              <a:defRPr kumimoji="1" sz="1200" b="1">
                <a:solidFill>
                  <a:srgbClr val="FF0000"/>
                </a:solidFill>
              </a:defRPr>
            </a:lvl1pPr>
          </a:lstStyle>
          <a:p>
            <a:r>
              <a:rPr lang="en-US" altLang="ja-JP" dirty="0">
                <a:solidFill>
                  <a:schemeClr val="tx1"/>
                </a:solidFill>
              </a:rPr>
              <a:t>5</a:t>
            </a:r>
            <a:r>
              <a:rPr lang="ja-JP" altLang="en-US" dirty="0">
                <a:solidFill>
                  <a:schemeClr val="tx1"/>
                </a:solidFill>
              </a:rPr>
              <a:t>年程度で</a:t>
            </a:r>
            <a:br>
              <a:rPr lang="en-US" altLang="ja-JP" dirty="0">
                <a:solidFill>
                  <a:schemeClr val="tx1"/>
                </a:solidFill>
              </a:rPr>
            </a:br>
            <a:r>
              <a:rPr lang="ja-JP" altLang="en-US" dirty="0">
                <a:solidFill>
                  <a:schemeClr val="tx1"/>
                </a:solidFill>
              </a:rPr>
              <a:t>目指す姿</a:t>
            </a:r>
          </a:p>
        </p:txBody>
      </p:sp>
      <p:sp>
        <p:nvSpPr>
          <p:cNvPr id="37" name="正方形/長方形 36">
            <a:extLst>
              <a:ext uri="{FF2B5EF4-FFF2-40B4-BE49-F238E27FC236}">
                <a16:creationId xmlns:a16="http://schemas.microsoft.com/office/drawing/2014/main" id="{F7FA09B1-9E26-479E-B63B-3AAF2E12149B}"/>
              </a:ext>
            </a:extLst>
          </p:cNvPr>
          <p:cNvSpPr/>
          <p:nvPr/>
        </p:nvSpPr>
        <p:spPr bwMode="gray">
          <a:xfrm>
            <a:off x="5503580" y="3210316"/>
            <a:ext cx="2293200" cy="1980000"/>
          </a:xfrm>
          <a:prstGeom prst="rect">
            <a:avLst/>
          </a:prstGeom>
          <a:noFill/>
          <a:ln w="6350">
            <a:solidFill>
              <a:srgbClr val="A7A8AA"/>
            </a:solidFill>
            <a:miter lim="800000"/>
            <a:headEnd/>
            <a:tailEnd/>
          </a:ln>
        </p:spPr>
        <p:txBody>
          <a:bodyPr lIns="72000" tIns="72000" rIns="72000" bIns="72000" rtlCol="0" anchor="t"/>
          <a:lstStyle/>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＜社会へのインパクトを記載＞</a:t>
            </a: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＜事業者視点で実施・目標とする項目について記載＞</a:t>
            </a:r>
            <a:endParaRPr lang="en-US" altLang="ja-JP" sz="1100" dirty="0">
              <a:solidFill>
                <a:prstClr val="black"/>
              </a:solidFill>
            </a:endParaRPr>
          </a:p>
        </p:txBody>
      </p:sp>
      <p:sp>
        <p:nvSpPr>
          <p:cNvPr id="38" name="正方形/長方形 37">
            <a:extLst>
              <a:ext uri="{FF2B5EF4-FFF2-40B4-BE49-F238E27FC236}">
                <a16:creationId xmlns:a16="http://schemas.microsoft.com/office/drawing/2014/main" id="{12846ECF-B713-4003-AAA2-336F6A7137D7}"/>
              </a:ext>
            </a:extLst>
          </p:cNvPr>
          <p:cNvSpPr/>
          <p:nvPr/>
        </p:nvSpPr>
        <p:spPr bwMode="gray">
          <a:xfrm>
            <a:off x="3158060" y="3742642"/>
            <a:ext cx="2293200" cy="1980000"/>
          </a:xfrm>
          <a:prstGeom prst="rect">
            <a:avLst/>
          </a:prstGeom>
          <a:noFill/>
          <a:ln w="6350">
            <a:solidFill>
              <a:srgbClr val="A7A8AA"/>
            </a:solidFill>
            <a:miter lim="800000"/>
            <a:headEnd/>
            <a:tailEnd/>
          </a:ln>
        </p:spPr>
        <p:txBody>
          <a:bodyPr lIns="72000" tIns="72000" rIns="72000" bIns="72000" rtlCol="0" anchor="t"/>
          <a:lstStyle/>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＜社会へのインパクトを記載＞</a:t>
            </a: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＜事業者視点で実施・目標とする項目について記載＞</a:t>
            </a:r>
            <a:endParaRPr lang="en-US" altLang="ja-JP" sz="1100" dirty="0">
              <a:solidFill>
                <a:prstClr val="black"/>
              </a:solidFill>
            </a:endParaRPr>
          </a:p>
        </p:txBody>
      </p:sp>
      <p:sp>
        <p:nvSpPr>
          <p:cNvPr id="39" name="正方形/長方形 38">
            <a:extLst>
              <a:ext uri="{FF2B5EF4-FFF2-40B4-BE49-F238E27FC236}">
                <a16:creationId xmlns:a16="http://schemas.microsoft.com/office/drawing/2014/main" id="{A683C943-9A25-419A-B2F5-B19ABFE07745}"/>
              </a:ext>
            </a:extLst>
          </p:cNvPr>
          <p:cNvSpPr/>
          <p:nvPr/>
        </p:nvSpPr>
        <p:spPr bwMode="gray">
          <a:xfrm>
            <a:off x="3209748" y="4462661"/>
            <a:ext cx="738999" cy="180000"/>
          </a:xfrm>
          <a:prstGeom prst="rect">
            <a:avLst/>
          </a:prstGeom>
          <a:solidFill>
            <a:srgbClr val="005587"/>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事業者視点</a:t>
            </a:r>
          </a:p>
        </p:txBody>
      </p:sp>
      <p:sp>
        <p:nvSpPr>
          <p:cNvPr id="40" name="正方形/長方形 39">
            <a:extLst>
              <a:ext uri="{FF2B5EF4-FFF2-40B4-BE49-F238E27FC236}">
                <a16:creationId xmlns:a16="http://schemas.microsoft.com/office/drawing/2014/main" id="{8DA4256E-1D4A-4E5A-8013-C27CC8D12635}"/>
              </a:ext>
            </a:extLst>
          </p:cNvPr>
          <p:cNvSpPr/>
          <p:nvPr/>
        </p:nvSpPr>
        <p:spPr bwMode="gray">
          <a:xfrm>
            <a:off x="3209748" y="3805604"/>
            <a:ext cx="738999" cy="180000"/>
          </a:xfrm>
          <a:prstGeom prst="rect">
            <a:avLst/>
          </a:prstGeom>
          <a:solidFill>
            <a:schemeClr val="accent2"/>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公共の視点</a:t>
            </a:r>
          </a:p>
        </p:txBody>
      </p:sp>
      <p:sp>
        <p:nvSpPr>
          <p:cNvPr id="41" name="正方形/長方形 40">
            <a:extLst>
              <a:ext uri="{FF2B5EF4-FFF2-40B4-BE49-F238E27FC236}">
                <a16:creationId xmlns:a16="http://schemas.microsoft.com/office/drawing/2014/main" id="{763F45D3-D18E-4731-AE8D-4EF9E98462B6}"/>
              </a:ext>
            </a:extLst>
          </p:cNvPr>
          <p:cNvSpPr/>
          <p:nvPr/>
        </p:nvSpPr>
        <p:spPr bwMode="gray">
          <a:xfrm>
            <a:off x="5560072" y="3925470"/>
            <a:ext cx="738999" cy="180000"/>
          </a:xfrm>
          <a:prstGeom prst="rect">
            <a:avLst/>
          </a:prstGeom>
          <a:solidFill>
            <a:srgbClr val="005587"/>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事業者視点</a:t>
            </a:r>
          </a:p>
        </p:txBody>
      </p:sp>
      <p:sp>
        <p:nvSpPr>
          <p:cNvPr id="42" name="正方形/長方形 41">
            <a:extLst>
              <a:ext uri="{FF2B5EF4-FFF2-40B4-BE49-F238E27FC236}">
                <a16:creationId xmlns:a16="http://schemas.microsoft.com/office/drawing/2014/main" id="{ED869E86-DA9B-445E-BDF0-9D16A763612B}"/>
              </a:ext>
            </a:extLst>
          </p:cNvPr>
          <p:cNvSpPr/>
          <p:nvPr/>
        </p:nvSpPr>
        <p:spPr bwMode="gray">
          <a:xfrm>
            <a:off x="5560072" y="3268413"/>
            <a:ext cx="738999" cy="180000"/>
          </a:xfrm>
          <a:prstGeom prst="rect">
            <a:avLst/>
          </a:prstGeom>
          <a:solidFill>
            <a:schemeClr val="accent2"/>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公共の視点</a:t>
            </a:r>
          </a:p>
        </p:txBody>
      </p:sp>
      <p:sp>
        <p:nvSpPr>
          <p:cNvPr id="44" name="正方形/長方形 43">
            <a:extLst>
              <a:ext uri="{FF2B5EF4-FFF2-40B4-BE49-F238E27FC236}">
                <a16:creationId xmlns:a16="http://schemas.microsoft.com/office/drawing/2014/main" id="{434B0A36-B9E7-47E7-BF56-C2C7B07F6C31}"/>
              </a:ext>
            </a:extLst>
          </p:cNvPr>
          <p:cNvSpPr/>
          <p:nvPr/>
        </p:nvSpPr>
        <p:spPr bwMode="gray">
          <a:xfrm>
            <a:off x="812540" y="4274968"/>
            <a:ext cx="2293200" cy="1980000"/>
          </a:xfrm>
          <a:prstGeom prst="rect">
            <a:avLst/>
          </a:prstGeom>
          <a:noFill/>
          <a:ln w="6350">
            <a:solidFill>
              <a:srgbClr val="A7A8AA"/>
            </a:solidFill>
            <a:miter lim="800000"/>
            <a:headEnd/>
            <a:tailEnd/>
          </a:ln>
        </p:spPr>
        <p:txBody>
          <a:bodyPr lIns="72000" tIns="72000" rIns="72000" bIns="72000" rtlCol="0" anchor="t"/>
          <a:lstStyle/>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＜社会へのインパクトを記載＞</a:t>
            </a: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＜事業者視点で実施・目標とする項目について記載＞</a:t>
            </a:r>
            <a:endParaRPr lang="en-US" altLang="ja-JP" sz="1100" dirty="0">
              <a:solidFill>
                <a:prstClr val="black"/>
              </a:solidFill>
            </a:endParaRPr>
          </a:p>
        </p:txBody>
      </p:sp>
      <p:sp>
        <p:nvSpPr>
          <p:cNvPr id="45" name="正方形/長方形 44">
            <a:extLst>
              <a:ext uri="{FF2B5EF4-FFF2-40B4-BE49-F238E27FC236}">
                <a16:creationId xmlns:a16="http://schemas.microsoft.com/office/drawing/2014/main" id="{105C7FF1-8E0D-478B-B884-02FFA454F4A5}"/>
              </a:ext>
            </a:extLst>
          </p:cNvPr>
          <p:cNvSpPr/>
          <p:nvPr/>
        </p:nvSpPr>
        <p:spPr bwMode="gray">
          <a:xfrm>
            <a:off x="868351" y="4979268"/>
            <a:ext cx="738999" cy="180000"/>
          </a:xfrm>
          <a:prstGeom prst="rect">
            <a:avLst/>
          </a:prstGeom>
          <a:solidFill>
            <a:srgbClr val="005587"/>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事業者視点</a:t>
            </a:r>
          </a:p>
        </p:txBody>
      </p:sp>
      <p:sp>
        <p:nvSpPr>
          <p:cNvPr id="46" name="正方形/長方形 45">
            <a:extLst>
              <a:ext uri="{FF2B5EF4-FFF2-40B4-BE49-F238E27FC236}">
                <a16:creationId xmlns:a16="http://schemas.microsoft.com/office/drawing/2014/main" id="{DCC8D449-2B7A-41E0-8EEB-568B02EB5D95}"/>
              </a:ext>
            </a:extLst>
          </p:cNvPr>
          <p:cNvSpPr/>
          <p:nvPr/>
        </p:nvSpPr>
        <p:spPr bwMode="gray">
          <a:xfrm>
            <a:off x="868351" y="4322211"/>
            <a:ext cx="738999" cy="180000"/>
          </a:xfrm>
          <a:prstGeom prst="rect">
            <a:avLst/>
          </a:prstGeom>
          <a:solidFill>
            <a:schemeClr val="accent2"/>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公共の視点</a:t>
            </a:r>
          </a:p>
        </p:txBody>
      </p:sp>
      <p:grpSp>
        <p:nvGrpSpPr>
          <p:cNvPr id="47" name="グループ化 46">
            <a:extLst>
              <a:ext uri="{FF2B5EF4-FFF2-40B4-BE49-F238E27FC236}">
                <a16:creationId xmlns:a16="http://schemas.microsoft.com/office/drawing/2014/main" id="{7EB56199-0FBF-4501-A0CB-60AA280503CD}"/>
              </a:ext>
            </a:extLst>
          </p:cNvPr>
          <p:cNvGrpSpPr/>
          <p:nvPr/>
        </p:nvGrpSpPr>
        <p:grpSpPr>
          <a:xfrm>
            <a:off x="7437275" y="1470938"/>
            <a:ext cx="2088108" cy="339958"/>
            <a:chOff x="7437275" y="1325463"/>
            <a:chExt cx="2088108" cy="411349"/>
          </a:xfrm>
        </p:grpSpPr>
        <p:sp>
          <p:nvSpPr>
            <p:cNvPr id="48" name="正方形/長方形 47">
              <a:extLst>
                <a:ext uri="{FF2B5EF4-FFF2-40B4-BE49-F238E27FC236}">
                  <a16:creationId xmlns:a16="http://schemas.microsoft.com/office/drawing/2014/main" id="{FB002B02-5119-4EA5-A7D1-444D2B22ED7C}"/>
                </a:ext>
              </a:extLst>
            </p:cNvPr>
            <p:cNvSpPr/>
            <p:nvPr/>
          </p:nvSpPr>
          <p:spPr bwMode="gray">
            <a:xfrm>
              <a:off x="7437275" y="1541210"/>
              <a:ext cx="645603" cy="180000"/>
            </a:xfrm>
            <a:prstGeom prst="rect">
              <a:avLst/>
            </a:prstGeom>
            <a:solidFill>
              <a:srgbClr val="005587"/>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900" b="1" dirty="0">
                  <a:solidFill>
                    <a:schemeClr val="bg1"/>
                  </a:solidFill>
                </a:rPr>
                <a:t>事業者視点</a:t>
              </a:r>
            </a:p>
          </p:txBody>
        </p:sp>
        <p:sp>
          <p:nvSpPr>
            <p:cNvPr id="49" name="正方形/長方形 48">
              <a:extLst>
                <a:ext uri="{FF2B5EF4-FFF2-40B4-BE49-F238E27FC236}">
                  <a16:creationId xmlns:a16="http://schemas.microsoft.com/office/drawing/2014/main" id="{06320BD4-B011-42F0-B2C2-96D9A8DCE115}"/>
                </a:ext>
              </a:extLst>
            </p:cNvPr>
            <p:cNvSpPr/>
            <p:nvPr/>
          </p:nvSpPr>
          <p:spPr bwMode="gray">
            <a:xfrm>
              <a:off x="7437275" y="1341064"/>
              <a:ext cx="645603" cy="180000"/>
            </a:xfrm>
            <a:prstGeom prst="rect">
              <a:avLst/>
            </a:prstGeom>
            <a:solidFill>
              <a:schemeClr val="accent2"/>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900" b="1" dirty="0">
                  <a:solidFill>
                    <a:schemeClr val="bg1"/>
                  </a:solidFill>
                </a:rPr>
                <a:t>公共の視点</a:t>
              </a:r>
            </a:p>
          </p:txBody>
        </p:sp>
        <p:sp>
          <p:nvSpPr>
            <p:cNvPr id="50" name="テキスト ボックス 49">
              <a:extLst>
                <a:ext uri="{FF2B5EF4-FFF2-40B4-BE49-F238E27FC236}">
                  <a16:creationId xmlns:a16="http://schemas.microsoft.com/office/drawing/2014/main" id="{F1DBAA6D-B01C-40B9-A5DF-63F79C918578}"/>
                </a:ext>
              </a:extLst>
            </p:cNvPr>
            <p:cNvSpPr txBox="1"/>
            <p:nvPr/>
          </p:nvSpPr>
          <p:spPr>
            <a:xfrm>
              <a:off x="8067685" y="1525609"/>
              <a:ext cx="1457698" cy="211203"/>
            </a:xfrm>
            <a:prstGeom prst="rect">
              <a:avLst/>
            </a:prstGeom>
            <a:noFill/>
          </p:spPr>
          <p:txBody>
            <a:bodyPr vert="horz" wrap="none" lIns="36000" tIns="36000" rIns="36000" bIns="36000" rtlCol="0" anchor="ctr" anchorCtr="0">
              <a:spAutoFit/>
            </a:bodyPr>
            <a:lstStyle/>
            <a:p>
              <a:pPr>
                <a:spcBef>
                  <a:spcPts val="0"/>
                </a:spcBef>
                <a:buSzPct val="100000"/>
              </a:pPr>
              <a:r>
                <a:rPr kumimoji="1" lang="ja-JP" altLang="en-US" sz="900" dirty="0"/>
                <a:t>：売上の拡大・収益性の向上</a:t>
              </a:r>
            </a:p>
          </p:txBody>
        </p:sp>
        <p:sp>
          <p:nvSpPr>
            <p:cNvPr id="51" name="テキスト ボックス 50">
              <a:extLst>
                <a:ext uri="{FF2B5EF4-FFF2-40B4-BE49-F238E27FC236}">
                  <a16:creationId xmlns:a16="http://schemas.microsoft.com/office/drawing/2014/main" id="{A169324E-8B00-4A67-904E-84B99FA9B600}"/>
                </a:ext>
              </a:extLst>
            </p:cNvPr>
            <p:cNvSpPr txBox="1"/>
            <p:nvPr/>
          </p:nvSpPr>
          <p:spPr>
            <a:xfrm>
              <a:off x="8067685" y="1325463"/>
              <a:ext cx="938325" cy="211203"/>
            </a:xfrm>
            <a:prstGeom prst="rect">
              <a:avLst/>
            </a:prstGeom>
            <a:noFill/>
          </p:spPr>
          <p:txBody>
            <a:bodyPr vert="horz" wrap="none" lIns="36000" tIns="36000" rIns="36000" bIns="36000" rtlCol="0" anchor="ctr" anchorCtr="0">
              <a:spAutoFit/>
            </a:bodyPr>
            <a:lstStyle/>
            <a:p>
              <a:pPr>
                <a:spcBef>
                  <a:spcPts val="0"/>
                </a:spcBef>
                <a:buSzPct val="100000"/>
              </a:pPr>
              <a:r>
                <a:rPr kumimoji="1" lang="ja-JP" altLang="en-US" sz="900" dirty="0"/>
                <a:t>：社会課題の解決</a:t>
              </a:r>
            </a:p>
          </p:txBody>
        </p:sp>
      </p:grpSp>
    </p:spTree>
    <p:extLst>
      <p:ext uri="{BB962C8B-B14F-4D97-AF65-F5344CB8AC3E}">
        <p14:creationId xmlns:p14="http://schemas.microsoft.com/office/powerpoint/2010/main" val="2755766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r>
              <a:rPr lang="en-US" altLang="ja-JP" dirty="0"/>
              <a:t>13</a:t>
            </a:r>
            <a:endParaRPr lang="ja-JP" altLang="en-US" dirty="0"/>
          </a:p>
        </p:txBody>
      </p:sp>
      <p:sp>
        <p:nvSpPr>
          <p:cNvPr id="4" name="タイトル 3">
            <a:extLst>
              <a:ext uri="{FF2B5EF4-FFF2-40B4-BE49-F238E27FC236}">
                <a16:creationId xmlns:a16="http://schemas.microsoft.com/office/drawing/2014/main" id="{E48598CD-63CF-494C-94CA-012897732592}"/>
              </a:ext>
            </a:extLst>
          </p:cNvPr>
          <p:cNvSpPr>
            <a:spLocks noGrp="1"/>
          </p:cNvSpPr>
          <p:nvPr>
            <p:ph type="title"/>
          </p:nvPr>
        </p:nvSpPr>
        <p:spPr/>
        <p:txBody>
          <a:bodyPr/>
          <a:lstStyle/>
          <a:p>
            <a:r>
              <a:rPr kumimoji="1" lang="ja-JP" altLang="en-US" dirty="0"/>
              <a:t>参考資料</a:t>
            </a:r>
          </a:p>
        </p:txBody>
      </p:sp>
      <p:sp>
        <p:nvSpPr>
          <p:cNvPr id="8" name="テキスト プレースホルダー 3">
            <a:extLst>
              <a:ext uri="{FF2B5EF4-FFF2-40B4-BE49-F238E27FC236}">
                <a16:creationId xmlns:a16="http://schemas.microsoft.com/office/drawing/2014/main" id="{39722FD9-4613-4EAE-BA3F-2B441E93BE06}"/>
              </a:ext>
            </a:extLst>
          </p:cNvPr>
          <p:cNvSpPr txBox="1">
            <a:spLocks/>
          </p:cNvSpPr>
          <p:nvPr/>
        </p:nvSpPr>
        <p:spPr>
          <a:xfrm>
            <a:off x="417000" y="1016000"/>
            <a:ext cx="4356000" cy="432000"/>
          </a:xfrm>
          <a:prstGeom prst="rect">
            <a:avLst/>
          </a:prstGeom>
        </p:spPr>
        <p:txBody>
          <a:bodyPr vert="horz" wrap="none" lIns="90000" tIns="46800" rIns="90000" bIns="4680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t>プロジェクト概要の根拠となるデータや用いる技術の概念図等を自由様式で記載</a:t>
            </a:r>
          </a:p>
        </p:txBody>
      </p:sp>
      <p:sp>
        <p:nvSpPr>
          <p:cNvPr id="10" name="正方形/長方形 9">
            <a:extLst>
              <a:ext uri="{FF2B5EF4-FFF2-40B4-BE49-F238E27FC236}">
                <a16:creationId xmlns:a16="http://schemas.microsoft.com/office/drawing/2014/main" id="{CD011CCE-9B00-44A2-86EE-D4063BECD66D}"/>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sp>
        <p:nvSpPr>
          <p:cNvPr id="6" name="四角形: 角を丸くする 5">
            <a:extLst>
              <a:ext uri="{FF2B5EF4-FFF2-40B4-BE49-F238E27FC236}">
                <a16:creationId xmlns:a16="http://schemas.microsoft.com/office/drawing/2014/main" id="{BBDD1027-E21F-496B-AE26-60F7BDCE1CB7}"/>
              </a:ext>
            </a:extLst>
          </p:cNvPr>
          <p:cNvSpPr/>
          <p:nvPr/>
        </p:nvSpPr>
        <p:spPr bwMode="gray">
          <a:xfrm>
            <a:off x="1167230" y="2080935"/>
            <a:ext cx="7211540" cy="697577"/>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algn="ctr" defTabSz="990564" rtl="0" eaLnBrk="1" fontAlgn="auto" latinLnBrk="0" hangingPunct="1">
              <a:lnSpc>
                <a:spcPct val="100000"/>
              </a:lnSpc>
              <a:spcBef>
                <a:spcPts val="600"/>
              </a:spcBef>
              <a:spcAft>
                <a:spcPts val="0"/>
              </a:spcAft>
              <a:buClrTx/>
              <a:buSzPct val="100000"/>
              <a:tabLst/>
            </a:pPr>
            <a:r>
              <a:rPr kumimoji="1" lang="ja-JP" altLang="en-US" sz="1400" i="0" dirty="0">
                <a:solidFill>
                  <a:srgbClr val="97999B"/>
                </a:solidFill>
                <a:latin typeface="+mn-lt"/>
                <a:cs typeface="+mn-cs"/>
              </a:rPr>
              <a:t>参考資料は</a:t>
            </a:r>
            <a:r>
              <a:rPr kumimoji="1" lang="en-US" altLang="ja-JP" sz="1400" dirty="0">
                <a:solidFill>
                  <a:srgbClr val="97999B"/>
                </a:solidFill>
                <a:latin typeface="+mn-lt"/>
                <a:cs typeface="+mn-cs"/>
              </a:rPr>
              <a:t>3</a:t>
            </a:r>
            <a:r>
              <a:rPr kumimoji="1" lang="ja-JP" altLang="en-US" sz="1400" dirty="0">
                <a:solidFill>
                  <a:srgbClr val="97999B"/>
                </a:solidFill>
                <a:latin typeface="+mn-lt"/>
                <a:cs typeface="+mn-cs"/>
              </a:rPr>
              <a:t>枚まで追加いただいて構いません</a:t>
            </a:r>
            <a:endParaRPr kumimoji="1" lang="ja-JP" altLang="en-US" sz="1400" i="0" dirty="0">
              <a:solidFill>
                <a:srgbClr val="97999B"/>
              </a:solidFill>
              <a:latin typeface="+mn-lt"/>
              <a:cs typeface="+mn-cs"/>
            </a:endParaRPr>
          </a:p>
        </p:txBody>
      </p:sp>
    </p:spTree>
    <p:extLst>
      <p:ext uri="{BB962C8B-B14F-4D97-AF65-F5344CB8AC3E}">
        <p14:creationId xmlns:p14="http://schemas.microsoft.com/office/powerpoint/2010/main" val="4229734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タイトル 21"/>
          <p:cNvSpPr>
            <a:spLocks noGrp="1"/>
          </p:cNvSpPr>
          <p:nvPr>
            <p:ph type="title"/>
          </p:nvPr>
        </p:nvSpPr>
        <p:spPr bwMode="gray">
          <a:xfrm>
            <a:off x="417000" y="180000"/>
            <a:ext cx="9072000" cy="615600"/>
          </a:xfrm>
        </p:spPr>
        <p:txBody>
          <a:bodyPr vert="horz"/>
          <a:lstStyle/>
          <a:p>
            <a:r>
              <a:rPr lang="ja-JP" altLang="en-US" dirty="0"/>
              <a:t>提案書フォーマット記載項目</a:t>
            </a:r>
            <a:endParaRPr lang="ja-JP" altLang="en-US" dirty="0">
              <a:sym typeface="+mj-lt"/>
            </a:endParaRPr>
          </a:p>
        </p:txBody>
      </p:sp>
      <p:sp>
        <p:nvSpPr>
          <p:cNvPr id="56" name="テキスト プレースホルダー 5">
            <a:extLst>
              <a:ext uri="{FF2B5EF4-FFF2-40B4-BE49-F238E27FC236}">
                <a16:creationId xmlns:a16="http://schemas.microsoft.com/office/drawing/2014/main" id="{F573CA79-C6CD-48D8-8ECF-9A82AE0FFCE2}"/>
              </a:ext>
            </a:extLst>
          </p:cNvPr>
          <p:cNvSpPr txBox="1">
            <a:spLocks/>
          </p:cNvSpPr>
          <p:nvPr/>
        </p:nvSpPr>
        <p:spPr bwMode="gray">
          <a:xfrm>
            <a:off x="416496" y="813600"/>
            <a:ext cx="4356000" cy="468000"/>
          </a:xfrm>
          <a:prstGeom prst="rect">
            <a:avLst/>
          </a:prstGeom>
        </p:spPr>
        <p:txBody>
          <a:bodyPr vert="horz" wrap="none" lIns="0" tIns="0" rIns="0" bIns="0" rtlCol="0" anchor="ctr">
            <a:no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1600" b="1" kern="1200">
                <a:solidFill>
                  <a:schemeClr val="accent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a:lstStyle>
          <a:p>
            <a:pPr marL="0" marR="0" lvl="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a:pPr>
            <a:endParaRPr kumimoji="1" lang="en-US" altLang="ja-JP" sz="1600" b="1" i="0" u="none" strike="noStrike" kern="1200" cap="none" spc="0" normalizeH="0" baseline="0" noProof="0" dirty="0">
              <a:ln>
                <a:noFill/>
              </a:ln>
              <a:solidFill>
                <a:srgbClr val="86BC25"/>
              </a:solidFill>
              <a:effectLst/>
              <a:uLnTx/>
              <a:uFillTx/>
              <a:latin typeface="Calibri Light"/>
              <a:ea typeface="Yu Gothic UI"/>
              <a:cs typeface="+mn-cs"/>
              <a:sym typeface="+mn-lt"/>
            </a:endParaRPr>
          </a:p>
        </p:txBody>
      </p:sp>
      <p:sp>
        <p:nvSpPr>
          <p:cNvPr id="10" name="正方形/長方形 9">
            <a:extLst>
              <a:ext uri="{FF2B5EF4-FFF2-40B4-BE49-F238E27FC236}">
                <a16:creationId xmlns:a16="http://schemas.microsoft.com/office/drawing/2014/main" id="{B1159B56-C5AE-4FB8-B86C-54C7109CFF0F}"/>
              </a:ext>
            </a:extLst>
          </p:cNvPr>
          <p:cNvSpPr/>
          <p:nvPr/>
        </p:nvSpPr>
        <p:spPr>
          <a:xfrm>
            <a:off x="415925" y="1484313"/>
            <a:ext cx="8255246" cy="5324535"/>
          </a:xfrm>
          <a:prstGeom prst="rect">
            <a:avLst/>
          </a:prstGeom>
        </p:spPr>
        <p:txBody>
          <a:bodyPr wrap="square">
            <a:spAutoFit/>
          </a:bodyPr>
          <a:lstStyle/>
          <a:p>
            <a:pPr defTabSz="941388">
              <a:spcBef>
                <a:spcPts val="1200"/>
              </a:spcBef>
            </a:pPr>
            <a:r>
              <a:rPr lang="ja-JP" altLang="en-US" sz="1800" b="1" dirty="0"/>
              <a:t>１．プロジェクトの概要</a:t>
            </a:r>
            <a:br>
              <a:rPr lang="en-US" altLang="ja-JP" sz="1800" dirty="0"/>
            </a:br>
            <a:r>
              <a:rPr kumimoji="1" lang="ja-JP" altLang="en-US" sz="1200" b="1" dirty="0">
                <a:solidFill>
                  <a:schemeClr val="accent1"/>
                </a:solidFill>
                <a:latin typeface="+mn-lt"/>
                <a:cs typeface="+mn-cs"/>
              </a:rPr>
              <a:t>審査の観点：「事業趣旨との合目的性」</a:t>
            </a:r>
            <a:endParaRPr kumimoji="1" lang="en-US" altLang="ja-JP" sz="1200" b="1" dirty="0">
              <a:solidFill>
                <a:schemeClr val="accent1"/>
              </a:solidFill>
              <a:latin typeface="+mn-lt"/>
              <a:cs typeface="+mn-cs"/>
            </a:endParaRPr>
          </a:p>
          <a:p>
            <a:pPr defTabSz="941388">
              <a:spcBef>
                <a:spcPts val="1200"/>
              </a:spcBef>
            </a:pPr>
            <a:r>
              <a:rPr lang="ja-JP" altLang="en-US" sz="1800" b="1" dirty="0"/>
              <a:t>２．ビジネスモデル</a:t>
            </a:r>
            <a:br>
              <a:rPr lang="en-US" altLang="ja-JP" sz="2800" dirty="0"/>
            </a:br>
            <a:r>
              <a:rPr kumimoji="1" lang="ja-JP" altLang="en-US" sz="1200" b="1" dirty="0">
                <a:solidFill>
                  <a:schemeClr val="accent1"/>
                </a:solidFill>
                <a:latin typeface="+mn-lt"/>
                <a:cs typeface="+mn-cs"/>
              </a:rPr>
              <a:t>審査の観点：「新規性・独自性・市場性」 </a:t>
            </a:r>
            <a:endParaRPr kumimoji="1" lang="en-US" altLang="ja-JP" sz="1200" b="1" dirty="0">
              <a:solidFill>
                <a:schemeClr val="accent1"/>
              </a:solidFill>
              <a:latin typeface="+mn-lt"/>
              <a:cs typeface="+mn-cs"/>
            </a:endParaRPr>
          </a:p>
          <a:p>
            <a:pPr defTabSz="941388">
              <a:spcBef>
                <a:spcPts val="1200"/>
              </a:spcBef>
            </a:pPr>
            <a:r>
              <a:rPr lang="ja-JP" altLang="en-US" sz="1800" b="1" dirty="0"/>
              <a:t>３．市場規模</a:t>
            </a:r>
            <a:r>
              <a:rPr lang="en-US" altLang="ja-JP" sz="1800" b="1" dirty="0"/>
              <a:t>/</a:t>
            </a:r>
            <a:r>
              <a:rPr lang="ja-JP" altLang="en-US" sz="1800" b="1" dirty="0"/>
              <a:t>比較優位性</a:t>
            </a:r>
            <a:br>
              <a:rPr lang="en-US" altLang="ja-JP" sz="1800" dirty="0"/>
            </a:br>
            <a:r>
              <a:rPr kumimoji="1" lang="ja-JP" altLang="en-US" sz="1200" b="1" dirty="0">
                <a:solidFill>
                  <a:schemeClr val="accent1"/>
                </a:solidFill>
                <a:latin typeface="+mn-lt"/>
                <a:cs typeface="+mn-cs"/>
              </a:rPr>
              <a:t>審査の観点：「新規性・独自性・市場性」</a:t>
            </a:r>
            <a:endParaRPr kumimoji="1" lang="en-US" altLang="ja-JP" sz="1200" b="1" dirty="0">
              <a:solidFill>
                <a:schemeClr val="accent1"/>
              </a:solidFill>
              <a:latin typeface="+mn-lt"/>
              <a:cs typeface="+mn-cs"/>
            </a:endParaRPr>
          </a:p>
          <a:p>
            <a:pPr defTabSz="941388">
              <a:spcBef>
                <a:spcPts val="1200"/>
              </a:spcBef>
            </a:pPr>
            <a:r>
              <a:rPr lang="ja-JP" altLang="en-US" sz="1800" b="1" dirty="0"/>
              <a:t>４．検証内容</a:t>
            </a:r>
            <a:endParaRPr lang="en-US" altLang="ja-JP" sz="1800" b="1" dirty="0"/>
          </a:p>
          <a:p>
            <a:pPr defTabSz="941388">
              <a:spcBef>
                <a:spcPts val="0"/>
              </a:spcBef>
            </a:pPr>
            <a:r>
              <a:rPr kumimoji="1" lang="ja-JP" altLang="en-US" sz="1200" b="1" dirty="0">
                <a:solidFill>
                  <a:schemeClr val="accent1"/>
                </a:solidFill>
                <a:latin typeface="+mn-lt"/>
                <a:cs typeface="+mn-cs"/>
              </a:rPr>
              <a:t>審査の観点：「検証の有効性」「実現可能性」</a:t>
            </a:r>
            <a:endParaRPr kumimoji="1" lang="en-US" altLang="ja-JP" sz="1200" b="1" dirty="0">
              <a:solidFill>
                <a:schemeClr val="accent1"/>
              </a:solidFill>
              <a:latin typeface="+mn-lt"/>
              <a:cs typeface="+mn-cs"/>
            </a:endParaRPr>
          </a:p>
          <a:p>
            <a:pPr defTabSz="941388">
              <a:spcBef>
                <a:spcPts val="1200"/>
              </a:spcBef>
            </a:pPr>
            <a:r>
              <a:rPr kumimoji="1" lang="ja-JP" altLang="en-US" sz="1800" b="1" dirty="0">
                <a:latin typeface="+mn-lt"/>
                <a:cs typeface="+mn-cs"/>
              </a:rPr>
              <a:t>５．体制</a:t>
            </a:r>
            <a:br>
              <a:rPr lang="en-US" altLang="ja-JP" sz="1800" dirty="0"/>
            </a:br>
            <a:r>
              <a:rPr kumimoji="1" lang="ja-JP" altLang="en-US" sz="1200" b="1" dirty="0">
                <a:solidFill>
                  <a:schemeClr val="accent1"/>
                </a:solidFill>
                <a:latin typeface="+mn-lt"/>
                <a:cs typeface="+mn-cs"/>
              </a:rPr>
              <a:t>審査の観点：「実現可能性」</a:t>
            </a:r>
            <a:endParaRPr kumimoji="1" lang="en-US" altLang="ja-JP" sz="1200" b="1" dirty="0">
              <a:solidFill>
                <a:schemeClr val="accent1"/>
              </a:solidFill>
              <a:latin typeface="+mn-lt"/>
              <a:cs typeface="+mn-cs"/>
            </a:endParaRPr>
          </a:p>
          <a:p>
            <a:pPr defTabSz="941388">
              <a:spcBef>
                <a:spcPts val="1200"/>
              </a:spcBef>
            </a:pPr>
            <a:r>
              <a:rPr kumimoji="1" lang="ja-JP" altLang="en-US" sz="1800" b="1" dirty="0">
                <a:latin typeface="+mn-lt"/>
                <a:cs typeface="+mn-cs"/>
              </a:rPr>
              <a:t>６</a:t>
            </a:r>
            <a:r>
              <a:rPr lang="ja-JP" altLang="en-US" sz="1800" b="1" dirty="0"/>
              <a:t>．検証スケジュール</a:t>
            </a:r>
            <a:br>
              <a:rPr lang="en-US" altLang="ja-JP" sz="1800" dirty="0"/>
            </a:br>
            <a:r>
              <a:rPr kumimoji="1" lang="ja-JP" altLang="en-US" sz="1200" b="1" dirty="0">
                <a:solidFill>
                  <a:schemeClr val="accent1"/>
                </a:solidFill>
                <a:latin typeface="+mn-lt"/>
                <a:cs typeface="+mn-cs"/>
              </a:rPr>
              <a:t>審査の観点：「実現可能性」</a:t>
            </a:r>
            <a:endParaRPr kumimoji="1" lang="en-US" altLang="ja-JP" sz="1200" b="1" dirty="0">
              <a:solidFill>
                <a:schemeClr val="accent1"/>
              </a:solidFill>
              <a:latin typeface="+mn-lt"/>
              <a:cs typeface="+mn-cs"/>
            </a:endParaRPr>
          </a:p>
          <a:p>
            <a:pPr defTabSz="941388">
              <a:spcBef>
                <a:spcPts val="1200"/>
              </a:spcBef>
            </a:pPr>
            <a:r>
              <a:rPr kumimoji="1" lang="ja-JP" altLang="en-US" sz="1800" b="1" dirty="0">
                <a:latin typeface="+mn-lt"/>
                <a:cs typeface="+mn-cs"/>
              </a:rPr>
              <a:t>７</a:t>
            </a:r>
            <a:r>
              <a:rPr lang="ja-JP" altLang="en-US" sz="1800" b="1" dirty="0"/>
              <a:t>．社会実装に向けた取組のスケジュール</a:t>
            </a:r>
            <a:br>
              <a:rPr lang="en-US" altLang="ja-JP" sz="1800" dirty="0"/>
            </a:br>
            <a:r>
              <a:rPr kumimoji="1" lang="ja-JP" altLang="en-US" sz="1200" b="1" dirty="0">
                <a:solidFill>
                  <a:schemeClr val="accent1"/>
                </a:solidFill>
                <a:latin typeface="+mn-lt"/>
                <a:cs typeface="+mn-cs"/>
              </a:rPr>
              <a:t>審査の観点：「実現可能性」</a:t>
            </a:r>
            <a:endParaRPr kumimoji="1" lang="en-US" altLang="ja-JP" sz="1200" b="1" dirty="0">
              <a:solidFill>
                <a:schemeClr val="accent1"/>
              </a:solidFill>
              <a:latin typeface="+mn-lt"/>
              <a:cs typeface="+mn-cs"/>
            </a:endParaRPr>
          </a:p>
          <a:p>
            <a:pPr defTabSz="941388">
              <a:spcBef>
                <a:spcPts val="1200"/>
              </a:spcBef>
            </a:pPr>
            <a:r>
              <a:rPr kumimoji="1" lang="ja-JP" altLang="en-US" sz="1800" b="1" dirty="0">
                <a:latin typeface="+mn-lt"/>
                <a:cs typeface="+mn-cs"/>
              </a:rPr>
              <a:t>８</a:t>
            </a:r>
            <a:r>
              <a:rPr lang="ja-JP" altLang="en-US" sz="1800" b="1" dirty="0"/>
              <a:t>．プロジェクトの目指す姿</a:t>
            </a:r>
            <a:br>
              <a:rPr lang="en-US" altLang="ja-JP" sz="1800" dirty="0"/>
            </a:br>
            <a:r>
              <a:rPr kumimoji="1" lang="ja-JP" altLang="en-US" sz="1200" b="1" dirty="0">
                <a:solidFill>
                  <a:schemeClr val="accent1"/>
                </a:solidFill>
                <a:latin typeface="+mn-lt"/>
                <a:cs typeface="+mn-cs"/>
              </a:rPr>
              <a:t>審査の観点：「事業趣旨との合目的性」「実現可能性」</a:t>
            </a:r>
            <a:br>
              <a:rPr kumimoji="1" lang="en-US" altLang="ja-JP" sz="1200" b="1" dirty="0">
                <a:solidFill>
                  <a:schemeClr val="accent1"/>
                </a:solidFill>
                <a:latin typeface="+mn-lt"/>
                <a:cs typeface="+mn-cs"/>
              </a:rPr>
            </a:br>
            <a:br>
              <a:rPr kumimoji="1" lang="en-US" altLang="ja-JP" sz="1200" b="1" dirty="0">
                <a:solidFill>
                  <a:schemeClr val="accent1"/>
                </a:solidFill>
                <a:latin typeface="+mn-lt"/>
                <a:cs typeface="+mn-cs"/>
              </a:rPr>
            </a:br>
            <a:r>
              <a:rPr lang="ja-JP" altLang="en-US" sz="1800" b="1" dirty="0"/>
              <a:t>参考資料</a:t>
            </a:r>
          </a:p>
        </p:txBody>
      </p:sp>
      <p:sp>
        <p:nvSpPr>
          <p:cNvPr id="11" name="テキスト プレースホルダー 3">
            <a:extLst>
              <a:ext uri="{FF2B5EF4-FFF2-40B4-BE49-F238E27FC236}">
                <a16:creationId xmlns:a16="http://schemas.microsoft.com/office/drawing/2014/main" id="{BFA7F38D-2CA3-4634-8137-05A82CF05722}"/>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t>本資料「様式</a:t>
            </a:r>
            <a:r>
              <a:rPr lang="en-US" altLang="ja-JP" i="0" dirty="0"/>
              <a:t>3</a:t>
            </a:r>
            <a:r>
              <a:rPr lang="ja-JP" altLang="en-US" i="0" dirty="0"/>
              <a:t> 提案書フォーマット」には以下の内容を記載</a:t>
            </a:r>
          </a:p>
        </p:txBody>
      </p:sp>
      <p:sp>
        <p:nvSpPr>
          <p:cNvPr id="14" name="正方形/長方形 13">
            <a:extLst>
              <a:ext uri="{FF2B5EF4-FFF2-40B4-BE49-F238E27FC236}">
                <a16:creationId xmlns:a16="http://schemas.microsoft.com/office/drawing/2014/main" id="{CBE6AE46-F2F6-4C1C-A70E-674E1B05AC6D}"/>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spTree>
    <p:extLst>
      <p:ext uri="{BB962C8B-B14F-4D97-AF65-F5344CB8AC3E}">
        <p14:creationId xmlns:p14="http://schemas.microsoft.com/office/powerpoint/2010/main" val="1655746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BA20886E-93F1-44D3-A80F-6C68E8301DE6}"/>
              </a:ext>
            </a:extLst>
          </p:cNvPr>
          <p:cNvSpPr>
            <a:spLocks noGrp="1"/>
          </p:cNvSpPr>
          <p:nvPr>
            <p:ph type="title"/>
          </p:nvPr>
        </p:nvSpPr>
        <p:spPr>
          <a:xfrm>
            <a:off x="1481266" y="3275100"/>
            <a:ext cx="6943467" cy="307800"/>
          </a:xfrm>
        </p:spPr>
        <p:txBody>
          <a:bodyPr anchor="ctr"/>
          <a:lstStyle/>
          <a:p>
            <a:pPr algn="ctr"/>
            <a:r>
              <a:rPr lang="ja-JP" altLang="en-US" sz="3200" dirty="0"/>
              <a:t>多摩イノベーションエコシステム促進事業 リーディングプロジェクト</a:t>
            </a:r>
            <a:br>
              <a:rPr lang="en-US" altLang="ja-JP" sz="3200" dirty="0"/>
            </a:br>
            <a:r>
              <a:rPr lang="ja-JP" altLang="en-US" sz="3200" dirty="0"/>
              <a:t>提案書</a:t>
            </a:r>
            <a:br>
              <a:rPr lang="en-US" altLang="ja-JP" sz="3200" dirty="0"/>
            </a:br>
            <a:br>
              <a:rPr lang="en-US" altLang="ja-JP" sz="3200" dirty="0"/>
            </a:br>
            <a:br>
              <a:rPr lang="en-US" altLang="ja-JP" sz="3200" dirty="0"/>
            </a:br>
            <a:endParaRPr lang="ja-JP" altLang="en-US" sz="3200" dirty="0"/>
          </a:p>
        </p:txBody>
      </p:sp>
      <p:sp>
        <p:nvSpPr>
          <p:cNvPr id="6" name="テキスト ボックス 5">
            <a:extLst>
              <a:ext uri="{FF2B5EF4-FFF2-40B4-BE49-F238E27FC236}">
                <a16:creationId xmlns:a16="http://schemas.microsoft.com/office/drawing/2014/main" id="{7BBA9DDB-5BD2-43F8-9CDB-E27BB8D23C2A}"/>
              </a:ext>
            </a:extLst>
          </p:cNvPr>
          <p:cNvSpPr txBox="1"/>
          <p:nvPr/>
        </p:nvSpPr>
        <p:spPr bwMode="gray">
          <a:xfrm>
            <a:off x="948594" y="4875981"/>
            <a:ext cx="8008809" cy="707886"/>
          </a:xfrm>
          <a:prstGeom prst="rect">
            <a:avLst/>
          </a:prstGeom>
          <a:noFill/>
        </p:spPr>
        <p:txBody>
          <a:bodyPr wrap="square">
            <a:spAutoFit/>
          </a:bodyPr>
          <a:lstStyle/>
          <a:p>
            <a:pPr algn="ctr"/>
            <a:r>
              <a:rPr lang="ja-JP" altLang="en-US" sz="2000" dirty="0"/>
              <a:t>プロジェクト名：＜次ページの「プロジェクト案件名」＞（＜重点テーマ名＞）</a:t>
            </a:r>
            <a:br>
              <a:rPr lang="en-US" altLang="ja-JP" sz="2000" dirty="0"/>
            </a:br>
            <a:r>
              <a:rPr lang="ja-JP" altLang="en-US" sz="2000" dirty="0"/>
              <a:t>代表事業者名：</a:t>
            </a:r>
            <a:r>
              <a:rPr lang="en-US" altLang="ja-JP" sz="2000" dirty="0"/>
              <a:t>XXX</a:t>
            </a:r>
          </a:p>
        </p:txBody>
      </p:sp>
      <p:sp>
        <p:nvSpPr>
          <p:cNvPr id="10" name="四角形: 角を丸くする 9">
            <a:extLst>
              <a:ext uri="{FF2B5EF4-FFF2-40B4-BE49-F238E27FC236}">
                <a16:creationId xmlns:a16="http://schemas.microsoft.com/office/drawing/2014/main" id="{DC0EF108-F70C-40D6-A763-3E11C99107E1}"/>
              </a:ext>
            </a:extLst>
          </p:cNvPr>
          <p:cNvSpPr/>
          <p:nvPr/>
        </p:nvSpPr>
        <p:spPr bwMode="gray">
          <a:xfrm>
            <a:off x="1347229" y="451311"/>
            <a:ext cx="7211540" cy="697577"/>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algn="ctr" defTabSz="990564" rtl="0" eaLnBrk="1" fontAlgn="auto" latinLnBrk="0" hangingPunct="1">
              <a:lnSpc>
                <a:spcPct val="100000"/>
              </a:lnSpc>
              <a:spcBef>
                <a:spcPts val="600"/>
              </a:spcBef>
              <a:spcAft>
                <a:spcPts val="0"/>
              </a:spcAft>
              <a:buClrTx/>
              <a:buSzPct val="100000"/>
              <a:tabLst/>
            </a:pPr>
            <a:r>
              <a:rPr kumimoji="1" lang="ja-JP" altLang="en-US" sz="1400" i="0" dirty="0">
                <a:solidFill>
                  <a:srgbClr val="97999B"/>
                </a:solidFill>
                <a:latin typeface="+mn-lt"/>
                <a:cs typeface="+mn-cs"/>
              </a:rPr>
              <a:t>本ページ以後をご提出ください</a:t>
            </a:r>
            <a:endParaRPr kumimoji="1" lang="en-US" altLang="ja-JP" sz="1400" i="0" dirty="0">
              <a:solidFill>
                <a:srgbClr val="97999B"/>
              </a:solidFill>
              <a:latin typeface="+mn-lt"/>
              <a:cs typeface="+mn-cs"/>
            </a:endParaRPr>
          </a:p>
          <a:p>
            <a:pPr marR="0" algn="ctr" defTabSz="990564" rtl="0" eaLnBrk="1" fontAlgn="auto" latinLnBrk="0" hangingPunct="1">
              <a:lnSpc>
                <a:spcPct val="100000"/>
              </a:lnSpc>
              <a:spcBef>
                <a:spcPts val="600"/>
              </a:spcBef>
              <a:spcAft>
                <a:spcPts val="0"/>
              </a:spcAft>
              <a:buClrTx/>
              <a:buSzPct val="100000"/>
              <a:tabLst/>
            </a:pPr>
            <a:r>
              <a:rPr kumimoji="1" lang="ja-JP" altLang="en-US" sz="1400" i="0" dirty="0">
                <a:solidFill>
                  <a:srgbClr val="97999B"/>
                </a:solidFill>
                <a:latin typeface="+mn-lt"/>
                <a:cs typeface="+mn-cs"/>
              </a:rPr>
              <a:t>次ページ以降、フォントサイズ</a:t>
            </a:r>
            <a:r>
              <a:rPr kumimoji="1" lang="en-US" altLang="ja-JP" sz="1400" i="0" dirty="0">
                <a:solidFill>
                  <a:srgbClr val="97999B"/>
                </a:solidFill>
                <a:latin typeface="+mn-lt"/>
                <a:cs typeface="+mn-cs"/>
              </a:rPr>
              <a:t>12pt</a:t>
            </a:r>
            <a:r>
              <a:rPr kumimoji="1" lang="ja-JP" altLang="en-US" sz="1400" i="0" dirty="0">
                <a:solidFill>
                  <a:srgbClr val="97999B"/>
                </a:solidFill>
                <a:latin typeface="+mn-lt"/>
                <a:cs typeface="+mn-cs"/>
              </a:rPr>
              <a:t>以上で指定の内容を記載ください</a:t>
            </a:r>
          </a:p>
        </p:txBody>
      </p:sp>
      <p:sp>
        <p:nvSpPr>
          <p:cNvPr id="7" name="正方形/長方形 6">
            <a:extLst>
              <a:ext uri="{FF2B5EF4-FFF2-40B4-BE49-F238E27FC236}">
                <a16:creationId xmlns:a16="http://schemas.microsoft.com/office/drawing/2014/main" id="{FBE7A83D-DEF9-4DEE-A3B8-A97FA08F69B9}"/>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spTree>
    <p:extLst>
      <p:ext uri="{BB962C8B-B14F-4D97-AF65-F5344CB8AC3E}">
        <p14:creationId xmlns:p14="http://schemas.microsoft.com/office/powerpoint/2010/main" val="1490313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r>
              <a:rPr lang="en-US" altLang="ja-JP" dirty="0"/>
              <a:t>2</a:t>
            </a:r>
            <a:endParaRPr lang="ja-JP" altLang="en-US" dirty="0"/>
          </a:p>
        </p:txBody>
      </p:sp>
      <p:sp>
        <p:nvSpPr>
          <p:cNvPr id="40" name="正方形/長方形 39">
            <a:extLst>
              <a:ext uri="{FF2B5EF4-FFF2-40B4-BE49-F238E27FC236}">
                <a16:creationId xmlns:a16="http://schemas.microsoft.com/office/drawing/2014/main" id="{0E92FD5F-5D35-4993-A5B3-118714B41748}"/>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sp>
        <p:nvSpPr>
          <p:cNvPr id="41" name="タイトル 3">
            <a:extLst>
              <a:ext uri="{FF2B5EF4-FFF2-40B4-BE49-F238E27FC236}">
                <a16:creationId xmlns:a16="http://schemas.microsoft.com/office/drawing/2014/main" id="{AE189DD0-08E8-4AE6-8A1A-918E94C0B4AE}"/>
              </a:ext>
            </a:extLst>
          </p:cNvPr>
          <p:cNvSpPr>
            <a:spLocks noGrp="1"/>
          </p:cNvSpPr>
          <p:nvPr>
            <p:ph type="title"/>
          </p:nvPr>
        </p:nvSpPr>
        <p:spPr>
          <a:xfrm>
            <a:off x="417000" y="180000"/>
            <a:ext cx="9072000" cy="615600"/>
          </a:xfrm>
        </p:spPr>
        <p:txBody>
          <a:bodyPr/>
          <a:lstStyle/>
          <a:p>
            <a:r>
              <a:rPr kumimoji="1" lang="ja-JP" altLang="en-US" dirty="0"/>
              <a:t>１．プロジェクトの概要</a:t>
            </a:r>
          </a:p>
        </p:txBody>
      </p:sp>
      <p:sp>
        <p:nvSpPr>
          <p:cNvPr id="42" name="テキスト プレースホルダー 3">
            <a:extLst>
              <a:ext uri="{FF2B5EF4-FFF2-40B4-BE49-F238E27FC236}">
                <a16:creationId xmlns:a16="http://schemas.microsoft.com/office/drawing/2014/main" id="{FC0D7E4B-F69E-4688-BAAB-A13B63035DB0}"/>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t>プロジェクトの背景・目的、取組内容</a:t>
            </a:r>
          </a:p>
        </p:txBody>
      </p:sp>
      <p:sp>
        <p:nvSpPr>
          <p:cNvPr id="43" name="正方形/長方形 42">
            <a:extLst>
              <a:ext uri="{FF2B5EF4-FFF2-40B4-BE49-F238E27FC236}">
                <a16:creationId xmlns:a16="http://schemas.microsoft.com/office/drawing/2014/main" id="{FD01E9B3-4935-4CC4-BC65-5146CBBBFAB4}"/>
              </a:ext>
            </a:extLst>
          </p:cNvPr>
          <p:cNvSpPr/>
          <p:nvPr/>
        </p:nvSpPr>
        <p:spPr bwMode="gray">
          <a:xfrm>
            <a:off x="2199327" y="1885709"/>
            <a:ext cx="7289673" cy="374902"/>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u="sng" dirty="0"/>
              <a:t>＜検証内容が分かるような名称を記載ください（様式</a:t>
            </a:r>
            <a:r>
              <a:rPr kumimoji="1" lang="en-US" altLang="ja-JP" sz="1200" u="sng" dirty="0"/>
              <a:t>1</a:t>
            </a:r>
            <a:r>
              <a:rPr kumimoji="1" lang="ja-JP" altLang="en-US" sz="1200" u="sng" dirty="0"/>
              <a:t>より転記）＞</a:t>
            </a:r>
            <a:endParaRPr kumimoji="1" lang="en-US" altLang="ja-JP" sz="1200" u="sng" dirty="0"/>
          </a:p>
        </p:txBody>
      </p:sp>
      <p:sp>
        <p:nvSpPr>
          <p:cNvPr id="44" name="フッター プレースホルダー 4">
            <a:extLst>
              <a:ext uri="{FF2B5EF4-FFF2-40B4-BE49-F238E27FC236}">
                <a16:creationId xmlns:a16="http://schemas.microsoft.com/office/drawing/2014/main" id="{8F443CAC-2507-47C8-8491-3D8FEA8E7148}"/>
              </a:ext>
            </a:extLst>
          </p:cNvPr>
          <p:cNvSpPr txBox="1">
            <a:spLocks/>
          </p:cNvSpPr>
          <p:nvPr/>
        </p:nvSpPr>
        <p:spPr bwMode="gray">
          <a:xfrm>
            <a:off x="424619" y="1884686"/>
            <a:ext cx="1713600" cy="374902"/>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プロジェクト名</a:t>
            </a:r>
            <a:endParaRPr lang="en-US" altLang="ja-JP" dirty="0"/>
          </a:p>
        </p:txBody>
      </p:sp>
      <p:sp>
        <p:nvSpPr>
          <p:cNvPr id="52" name="テキスト ボックス 51">
            <a:extLst>
              <a:ext uri="{FF2B5EF4-FFF2-40B4-BE49-F238E27FC236}">
                <a16:creationId xmlns:a16="http://schemas.microsoft.com/office/drawing/2014/main" id="{1194D3C0-C259-4549-9F24-7D262348BE66}"/>
              </a:ext>
            </a:extLst>
          </p:cNvPr>
          <p:cNvSpPr txBox="1"/>
          <p:nvPr/>
        </p:nvSpPr>
        <p:spPr>
          <a:xfrm>
            <a:off x="2199327" y="1482595"/>
            <a:ext cx="7289673" cy="374902"/>
          </a:xfrm>
          <a:prstGeom prst="rect">
            <a:avLst/>
          </a:prstGeom>
          <a:solidFill>
            <a:schemeClr val="bg1"/>
          </a:solidFill>
          <a:ln w="6350">
            <a:solidFill>
              <a:srgbClr val="A7A8AA"/>
            </a:solidFill>
            <a:miter lim="800000"/>
            <a:headEnd/>
            <a:tailEnd/>
          </a:ln>
        </p:spPr>
        <p:txBody>
          <a:bodyPr lIns="144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defTabSz="762000" eaLnBrk="0" hangingPunct="0">
              <a:lnSpc>
                <a:spcPct val="106000"/>
              </a:lnSpc>
              <a:spcBef>
                <a:spcPts val="0"/>
              </a:spcBef>
              <a:buNone/>
            </a:pPr>
            <a:r>
              <a:rPr kumimoji="1" lang="ja-JP" altLang="en-US" sz="1200" u="sng" dirty="0"/>
              <a:t>＜</a:t>
            </a:r>
            <a:r>
              <a:rPr kumimoji="1" lang="en-US" altLang="ja-JP" sz="1200" u="sng" dirty="0"/>
              <a:t>9</a:t>
            </a:r>
            <a:r>
              <a:rPr kumimoji="1" lang="ja-JP" altLang="en-US" sz="1200" u="sng" dirty="0"/>
              <a:t>つの重点テーマ（環境・エネルギー、物流・モビリティ、健康・医療、子ども・教育、安心・安全、観光・レジャー、</a:t>
            </a:r>
            <a:endParaRPr kumimoji="1" lang="en-US" altLang="ja-JP" sz="1200" u="sng" dirty="0"/>
          </a:p>
          <a:p>
            <a:pPr marL="0" indent="0" defTabSz="762000" eaLnBrk="0" hangingPunct="0">
              <a:lnSpc>
                <a:spcPct val="106000"/>
              </a:lnSpc>
              <a:spcBef>
                <a:spcPts val="0"/>
              </a:spcBef>
              <a:buNone/>
            </a:pPr>
            <a:r>
              <a:rPr kumimoji="1" lang="ja-JP" altLang="en-US" sz="1200" u="sng" dirty="0"/>
              <a:t>コミュニティ活性化、ビジネスモデル改革、人材確保・育成）から</a:t>
            </a:r>
            <a:r>
              <a:rPr kumimoji="1" lang="en-US" altLang="ja-JP" sz="1200" u="sng" dirty="0"/>
              <a:t>1</a:t>
            </a:r>
            <a:r>
              <a:rPr kumimoji="1" lang="ja-JP" altLang="en-US" sz="1200" u="sng" dirty="0"/>
              <a:t>つを選択して記載してください＞</a:t>
            </a:r>
            <a:endParaRPr kumimoji="1" lang="en-US" altLang="ja-JP" sz="1200" u="sng" dirty="0"/>
          </a:p>
        </p:txBody>
      </p:sp>
      <p:sp>
        <p:nvSpPr>
          <p:cNvPr id="53" name="フッター プレースホルダー 4">
            <a:extLst>
              <a:ext uri="{FF2B5EF4-FFF2-40B4-BE49-F238E27FC236}">
                <a16:creationId xmlns:a16="http://schemas.microsoft.com/office/drawing/2014/main" id="{EC2675D0-AC89-41F2-BD05-D756D155CA64}"/>
              </a:ext>
            </a:extLst>
          </p:cNvPr>
          <p:cNvSpPr txBox="1">
            <a:spLocks/>
          </p:cNvSpPr>
          <p:nvPr/>
        </p:nvSpPr>
        <p:spPr bwMode="gray">
          <a:xfrm>
            <a:off x="424619" y="1482595"/>
            <a:ext cx="1713600" cy="374902"/>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重点テーマ</a:t>
            </a:r>
            <a:endParaRPr lang="ja-JP" altLang="en-US" baseline="30000" dirty="0"/>
          </a:p>
        </p:txBody>
      </p:sp>
      <p:sp>
        <p:nvSpPr>
          <p:cNvPr id="47" name="正方形/長方形 46">
            <a:extLst>
              <a:ext uri="{FF2B5EF4-FFF2-40B4-BE49-F238E27FC236}">
                <a16:creationId xmlns:a16="http://schemas.microsoft.com/office/drawing/2014/main" id="{DCAE20AE-398C-42DA-8E19-022D84BB6B5E}"/>
              </a:ext>
            </a:extLst>
          </p:cNvPr>
          <p:cNvSpPr/>
          <p:nvPr/>
        </p:nvSpPr>
        <p:spPr bwMode="gray">
          <a:xfrm>
            <a:off x="2199327" y="5724233"/>
            <a:ext cx="7289673" cy="8748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＜なぜ本事業で取り組むことが必要なのかを記載してください　例：連携の必要性、情報発信効果等＞</a:t>
            </a:r>
            <a:endParaRPr kumimoji="1" lang="en-US" altLang="ja-JP" sz="1200" dirty="0"/>
          </a:p>
        </p:txBody>
      </p:sp>
      <p:sp>
        <p:nvSpPr>
          <p:cNvPr id="54" name="正方形/長方形 53">
            <a:extLst>
              <a:ext uri="{FF2B5EF4-FFF2-40B4-BE49-F238E27FC236}">
                <a16:creationId xmlns:a16="http://schemas.microsoft.com/office/drawing/2014/main" id="{EB44337A-1551-43AF-8E05-0597D6C47343}"/>
              </a:ext>
            </a:extLst>
          </p:cNvPr>
          <p:cNvSpPr/>
          <p:nvPr/>
        </p:nvSpPr>
        <p:spPr bwMode="gray">
          <a:xfrm>
            <a:off x="2199327" y="4233765"/>
            <a:ext cx="7289673" cy="1462766"/>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＜上記社会課題を解決する策として、多摩地域の特徴を踏まえた本プロジェクトの概要を記載してください＞</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＜本プロジェクトを実現することによって何が変わるか、どのように社会課題が解決するかを記載してください＞</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＜社会課題の解決以外にも多摩地域のイノベーション機運の醸成やイノベーション好循環をもたらす効果など、期待できることを併せて記載してください＞</a:t>
            </a:r>
            <a:endParaRPr kumimoji="1" lang="en-US" altLang="ja-JP" sz="1200" dirty="0"/>
          </a:p>
        </p:txBody>
      </p:sp>
      <p:sp>
        <p:nvSpPr>
          <p:cNvPr id="48" name="フッター プレースホルダー 4">
            <a:extLst>
              <a:ext uri="{FF2B5EF4-FFF2-40B4-BE49-F238E27FC236}">
                <a16:creationId xmlns:a16="http://schemas.microsoft.com/office/drawing/2014/main" id="{C6AA0F2F-90A2-4ACD-831A-CDCD58E26480}"/>
              </a:ext>
            </a:extLst>
          </p:cNvPr>
          <p:cNvSpPr txBox="1">
            <a:spLocks/>
          </p:cNvSpPr>
          <p:nvPr/>
        </p:nvSpPr>
        <p:spPr bwMode="gray">
          <a:xfrm>
            <a:off x="424619" y="5724234"/>
            <a:ext cx="1713600" cy="8748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本事業で</a:t>
            </a:r>
            <a:br>
              <a:rPr lang="en-US" altLang="ja-JP" dirty="0"/>
            </a:br>
            <a:r>
              <a:rPr lang="ja-JP" altLang="en-US" dirty="0"/>
              <a:t>取り組む理由</a:t>
            </a:r>
            <a:endParaRPr lang="en-GB" altLang="en-GB" dirty="0"/>
          </a:p>
        </p:txBody>
      </p:sp>
      <p:sp>
        <p:nvSpPr>
          <p:cNvPr id="55" name="フッター プレースホルダー 4">
            <a:extLst>
              <a:ext uri="{FF2B5EF4-FFF2-40B4-BE49-F238E27FC236}">
                <a16:creationId xmlns:a16="http://schemas.microsoft.com/office/drawing/2014/main" id="{8D0C21CA-35CC-432C-9C21-EFFB5C792FB5}"/>
              </a:ext>
            </a:extLst>
          </p:cNvPr>
          <p:cNvSpPr txBox="1">
            <a:spLocks/>
          </p:cNvSpPr>
          <p:nvPr/>
        </p:nvSpPr>
        <p:spPr bwMode="gray">
          <a:xfrm>
            <a:off x="424619" y="4233764"/>
            <a:ext cx="1713600" cy="14616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取組内容</a:t>
            </a:r>
            <a:endParaRPr lang="en-US" altLang="ja-JP" dirty="0"/>
          </a:p>
          <a:p>
            <a:r>
              <a:rPr lang="ja-JP" altLang="en-US" dirty="0"/>
              <a:t>（上記社会課題の</a:t>
            </a:r>
            <a:endParaRPr lang="en-US" altLang="ja-JP" dirty="0"/>
          </a:p>
          <a:p>
            <a:r>
              <a:rPr lang="ja-JP" altLang="en-US" dirty="0"/>
              <a:t>解決策）</a:t>
            </a:r>
            <a:endParaRPr lang="en-GB" altLang="en-GB" dirty="0"/>
          </a:p>
        </p:txBody>
      </p:sp>
      <p:sp>
        <p:nvSpPr>
          <p:cNvPr id="56" name="フローチャート: 組合せ 55">
            <a:extLst>
              <a:ext uri="{FF2B5EF4-FFF2-40B4-BE49-F238E27FC236}">
                <a16:creationId xmlns:a16="http://schemas.microsoft.com/office/drawing/2014/main" id="{4548D545-8770-4E5E-8990-A32BBB7DE5E0}"/>
              </a:ext>
            </a:extLst>
          </p:cNvPr>
          <p:cNvSpPr/>
          <p:nvPr/>
        </p:nvSpPr>
        <p:spPr bwMode="gray">
          <a:xfrm>
            <a:off x="3905844" y="4061851"/>
            <a:ext cx="2114726" cy="151064"/>
          </a:xfrm>
          <a:prstGeom prst="flowChartMerge">
            <a:avLst/>
          </a:prstGeom>
          <a:solidFill>
            <a:schemeClr val="bg2"/>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endParaRPr kumimoji="1" lang="ja-JP" altLang="en-US" sz="1200" b="1" dirty="0">
              <a:solidFill>
                <a:schemeClr val="bg1"/>
              </a:solidFill>
            </a:endParaRPr>
          </a:p>
        </p:txBody>
      </p:sp>
      <p:sp>
        <p:nvSpPr>
          <p:cNvPr id="46" name="フッター プレースホルダー 4">
            <a:extLst>
              <a:ext uri="{FF2B5EF4-FFF2-40B4-BE49-F238E27FC236}">
                <a16:creationId xmlns:a16="http://schemas.microsoft.com/office/drawing/2014/main" id="{29786493-0A39-4789-A834-E1C1DD2661D8}"/>
              </a:ext>
            </a:extLst>
          </p:cNvPr>
          <p:cNvSpPr txBox="1">
            <a:spLocks/>
          </p:cNvSpPr>
          <p:nvPr/>
        </p:nvSpPr>
        <p:spPr bwMode="gray">
          <a:xfrm>
            <a:off x="424619" y="2287800"/>
            <a:ext cx="1713600" cy="17532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関連する</a:t>
            </a:r>
            <a:br>
              <a:rPr lang="en-US" altLang="ja-JP" dirty="0"/>
            </a:br>
            <a:r>
              <a:rPr lang="ja-JP" altLang="en-US" dirty="0"/>
              <a:t>社会課題</a:t>
            </a:r>
            <a:endParaRPr lang="en-GB" altLang="en-GB" dirty="0"/>
          </a:p>
        </p:txBody>
      </p:sp>
      <p:sp>
        <p:nvSpPr>
          <p:cNvPr id="63" name="正方形/長方形 62">
            <a:extLst>
              <a:ext uri="{FF2B5EF4-FFF2-40B4-BE49-F238E27FC236}">
                <a16:creationId xmlns:a16="http://schemas.microsoft.com/office/drawing/2014/main" id="{F0BD40F8-4607-49D7-A5DB-9075A807B406}"/>
              </a:ext>
            </a:extLst>
          </p:cNvPr>
          <p:cNvSpPr/>
          <p:nvPr/>
        </p:nvSpPr>
        <p:spPr bwMode="gray">
          <a:xfrm>
            <a:off x="2199327" y="2287800"/>
            <a:ext cx="7289673" cy="17532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＜根拠となるデータ等を用いて、解決すべき社会課題の内容および多摩地域との関連を具体的に記載してください＞</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＜どのような対象が課題を抱えているのかを具体的に記載してください＞</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＜データ等を記載したい場合は参考資料に記載してください＞</a:t>
            </a:r>
            <a:endParaRPr kumimoji="1" lang="en-US" altLang="ja-JP" sz="1200" dirty="0"/>
          </a:p>
        </p:txBody>
      </p:sp>
      <p:grpSp>
        <p:nvGrpSpPr>
          <p:cNvPr id="35" name="グループ化 34">
            <a:extLst>
              <a:ext uri="{FF2B5EF4-FFF2-40B4-BE49-F238E27FC236}">
                <a16:creationId xmlns:a16="http://schemas.microsoft.com/office/drawing/2014/main" id="{2CE41D8D-BDA4-4EB4-A17E-01BA7B233B20}"/>
              </a:ext>
            </a:extLst>
          </p:cNvPr>
          <p:cNvGrpSpPr/>
          <p:nvPr/>
        </p:nvGrpSpPr>
        <p:grpSpPr>
          <a:xfrm>
            <a:off x="6705435" y="550060"/>
            <a:ext cx="3036097" cy="468000"/>
            <a:chOff x="4259313" y="277738"/>
            <a:chExt cx="2760089" cy="265400"/>
          </a:xfrm>
        </p:grpSpPr>
        <p:sp>
          <p:nvSpPr>
            <p:cNvPr id="36" name="テキスト ボックス 35">
              <a:extLst>
                <a:ext uri="{FF2B5EF4-FFF2-40B4-BE49-F238E27FC236}">
                  <a16:creationId xmlns:a16="http://schemas.microsoft.com/office/drawing/2014/main" id="{31B6570A-1B49-46F7-8ED9-F6D728F3954B}"/>
                </a:ext>
              </a:extLst>
            </p:cNvPr>
            <p:cNvSpPr txBox="1"/>
            <p:nvPr/>
          </p:nvSpPr>
          <p:spPr>
            <a:xfrm>
              <a:off x="5183702" y="277738"/>
              <a:ext cx="1835700" cy="265400"/>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accent1"/>
                  </a:solidFill>
                </a:rPr>
                <a:t>事業趣旨との合目的性</a:t>
              </a:r>
              <a:endParaRPr lang="en-US" altLang="ja-JP" sz="1400" b="1" dirty="0">
                <a:solidFill>
                  <a:schemeClr val="accent1"/>
                </a:solidFill>
              </a:endParaRPr>
            </a:p>
          </p:txBody>
        </p:sp>
        <p:sp>
          <p:nvSpPr>
            <p:cNvPr id="37" name="テキスト ボックス 36">
              <a:extLst>
                <a:ext uri="{FF2B5EF4-FFF2-40B4-BE49-F238E27FC236}">
                  <a16:creationId xmlns:a16="http://schemas.microsoft.com/office/drawing/2014/main" id="{6B253198-6B26-4EDE-B715-B34DE70E00A2}"/>
                </a:ext>
              </a:extLst>
            </p:cNvPr>
            <p:cNvSpPr txBox="1"/>
            <p:nvPr/>
          </p:nvSpPr>
          <p:spPr>
            <a:xfrm>
              <a:off x="4259313" y="277738"/>
              <a:ext cx="924389" cy="265400"/>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Tree>
    <p:extLst>
      <p:ext uri="{BB962C8B-B14F-4D97-AF65-F5344CB8AC3E}">
        <p14:creationId xmlns:p14="http://schemas.microsoft.com/office/powerpoint/2010/main" val="4257716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1AE56B0-BD0D-4246-B1C9-577384540F6B}"/>
              </a:ext>
            </a:extLst>
          </p:cNvPr>
          <p:cNvSpPr>
            <a:spLocks noGrp="1"/>
          </p:cNvSpPr>
          <p:nvPr>
            <p:ph type="sldNum" sz="quarter" idx="10"/>
          </p:nvPr>
        </p:nvSpPr>
        <p:spPr/>
        <p:txBody>
          <a:bodyPr/>
          <a:lstStyle/>
          <a:p>
            <a:r>
              <a:rPr lang="en-US" altLang="ja-JP" dirty="0"/>
              <a:t>3</a:t>
            </a:r>
            <a:endParaRPr lang="ja-JP" altLang="en-US" dirty="0"/>
          </a:p>
        </p:txBody>
      </p:sp>
      <p:sp>
        <p:nvSpPr>
          <p:cNvPr id="3" name="テキスト プレースホルダー 2">
            <a:extLst>
              <a:ext uri="{FF2B5EF4-FFF2-40B4-BE49-F238E27FC236}">
                <a16:creationId xmlns:a16="http://schemas.microsoft.com/office/drawing/2014/main" id="{E381A4E9-6AEF-4CCD-8A10-0BF6E6284D5D}"/>
              </a:ext>
            </a:extLst>
          </p:cNvPr>
          <p:cNvSpPr>
            <a:spLocks noGrp="1"/>
          </p:cNvSpPr>
          <p:nvPr>
            <p:ph type="body" sz="quarter" idx="15"/>
          </p:nvPr>
        </p:nvSpPr>
        <p:spPr/>
        <p:txBody>
          <a:bodyPr/>
          <a:lstStyle/>
          <a:p>
            <a:r>
              <a:rPr kumimoji="1" lang="ja-JP" altLang="en-US" dirty="0"/>
              <a:t>社会実装時に想定しているビジネスモデル（「誰に」「何を」）</a:t>
            </a:r>
          </a:p>
        </p:txBody>
      </p:sp>
      <p:sp>
        <p:nvSpPr>
          <p:cNvPr id="4" name="タイトル 3">
            <a:extLst>
              <a:ext uri="{FF2B5EF4-FFF2-40B4-BE49-F238E27FC236}">
                <a16:creationId xmlns:a16="http://schemas.microsoft.com/office/drawing/2014/main" id="{6AF5FE6D-47D5-4090-8C47-8590775F8CC3}"/>
              </a:ext>
            </a:extLst>
          </p:cNvPr>
          <p:cNvSpPr>
            <a:spLocks noGrp="1"/>
          </p:cNvSpPr>
          <p:nvPr>
            <p:ph type="title"/>
          </p:nvPr>
        </p:nvSpPr>
        <p:spPr/>
        <p:txBody>
          <a:bodyPr/>
          <a:lstStyle/>
          <a:p>
            <a:r>
              <a:rPr kumimoji="1" lang="ja-JP" altLang="en-US" dirty="0"/>
              <a:t>２．ビジネスモデル </a:t>
            </a:r>
          </a:p>
        </p:txBody>
      </p:sp>
      <p:sp>
        <p:nvSpPr>
          <p:cNvPr id="5" name="フッター プレースホルダー 4">
            <a:extLst>
              <a:ext uri="{FF2B5EF4-FFF2-40B4-BE49-F238E27FC236}">
                <a16:creationId xmlns:a16="http://schemas.microsoft.com/office/drawing/2014/main" id="{53B73024-0259-4FAD-AF22-61FFC3EDE354}"/>
              </a:ext>
            </a:extLst>
          </p:cNvPr>
          <p:cNvSpPr txBox="1">
            <a:spLocks/>
          </p:cNvSpPr>
          <p:nvPr/>
        </p:nvSpPr>
        <p:spPr bwMode="gray">
          <a:xfrm>
            <a:off x="415925" y="1486169"/>
            <a:ext cx="1713590" cy="25164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400" dirty="0"/>
              <a:t>ターゲット層</a:t>
            </a:r>
            <a:endParaRPr lang="en-US" altLang="ja-JP" sz="1400" dirty="0"/>
          </a:p>
          <a:p>
            <a:r>
              <a:rPr lang="ja-JP" altLang="en-US" sz="1400" dirty="0"/>
              <a:t>（誰に）</a:t>
            </a:r>
            <a:endParaRPr lang="en-US" altLang="ja-JP" sz="1400" dirty="0"/>
          </a:p>
        </p:txBody>
      </p:sp>
      <p:sp>
        <p:nvSpPr>
          <p:cNvPr id="6" name="正方形/長方形 5">
            <a:extLst>
              <a:ext uri="{FF2B5EF4-FFF2-40B4-BE49-F238E27FC236}">
                <a16:creationId xmlns:a16="http://schemas.microsoft.com/office/drawing/2014/main" id="{6CA581C5-54F8-4338-AC71-0B9738E18424}"/>
              </a:ext>
            </a:extLst>
          </p:cNvPr>
          <p:cNvSpPr/>
          <p:nvPr/>
        </p:nvSpPr>
        <p:spPr bwMode="gray">
          <a:xfrm>
            <a:off x="2182112" y="1486169"/>
            <a:ext cx="7308000" cy="25164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＜想定される顧客（課題を抱える顧客）やその顧客にとってなぜ現状の対応策が不十分なのかを記載してください＞　</a:t>
            </a:r>
          </a:p>
        </p:txBody>
      </p:sp>
      <p:sp>
        <p:nvSpPr>
          <p:cNvPr id="7" name="フッター プレースホルダー 4">
            <a:extLst>
              <a:ext uri="{FF2B5EF4-FFF2-40B4-BE49-F238E27FC236}">
                <a16:creationId xmlns:a16="http://schemas.microsoft.com/office/drawing/2014/main" id="{E98D613B-9505-45BF-A1AF-D14B297C63E3}"/>
              </a:ext>
            </a:extLst>
          </p:cNvPr>
          <p:cNvSpPr txBox="1">
            <a:spLocks/>
          </p:cNvSpPr>
          <p:nvPr/>
        </p:nvSpPr>
        <p:spPr bwMode="gray">
          <a:xfrm>
            <a:off x="415925" y="4078930"/>
            <a:ext cx="1713590" cy="25164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400" dirty="0"/>
              <a:t>サービス内容</a:t>
            </a:r>
            <a:endParaRPr lang="en-US" altLang="ja-JP" sz="1400" dirty="0"/>
          </a:p>
          <a:p>
            <a:r>
              <a:rPr lang="ja-JP" altLang="en-US" sz="1400" dirty="0"/>
              <a:t>（何を）</a:t>
            </a:r>
            <a:endParaRPr lang="en-US" altLang="ja-JP" sz="1400" dirty="0"/>
          </a:p>
        </p:txBody>
      </p:sp>
      <p:sp>
        <p:nvSpPr>
          <p:cNvPr id="8" name="正方形/長方形 7">
            <a:extLst>
              <a:ext uri="{FF2B5EF4-FFF2-40B4-BE49-F238E27FC236}">
                <a16:creationId xmlns:a16="http://schemas.microsoft.com/office/drawing/2014/main" id="{33B6F6B8-D329-44DA-9F95-C6CEB60969E1}"/>
              </a:ext>
            </a:extLst>
          </p:cNvPr>
          <p:cNvSpPr/>
          <p:nvPr/>
        </p:nvSpPr>
        <p:spPr bwMode="gray">
          <a:xfrm>
            <a:off x="2182112" y="4078930"/>
            <a:ext cx="7308000" cy="25164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＜サービスの内容が具体的に分かるように記載してください＞</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＜「どのような価値」を「どのような手段」で提供するかを記載してください＞　　　</a:t>
            </a:r>
          </a:p>
        </p:txBody>
      </p:sp>
      <p:grpSp>
        <p:nvGrpSpPr>
          <p:cNvPr id="11" name="グループ化 10">
            <a:extLst>
              <a:ext uri="{FF2B5EF4-FFF2-40B4-BE49-F238E27FC236}">
                <a16:creationId xmlns:a16="http://schemas.microsoft.com/office/drawing/2014/main" id="{6279F4F7-F89E-4CAC-B08A-90A9C9234B34}"/>
              </a:ext>
            </a:extLst>
          </p:cNvPr>
          <p:cNvGrpSpPr/>
          <p:nvPr/>
        </p:nvGrpSpPr>
        <p:grpSpPr>
          <a:xfrm>
            <a:off x="6705435" y="550060"/>
            <a:ext cx="3036097" cy="468000"/>
            <a:chOff x="4259313" y="277738"/>
            <a:chExt cx="2760089" cy="265400"/>
          </a:xfrm>
        </p:grpSpPr>
        <p:sp>
          <p:nvSpPr>
            <p:cNvPr id="12" name="テキスト ボックス 11">
              <a:extLst>
                <a:ext uri="{FF2B5EF4-FFF2-40B4-BE49-F238E27FC236}">
                  <a16:creationId xmlns:a16="http://schemas.microsoft.com/office/drawing/2014/main" id="{35DDFE65-8416-4FAC-83EC-D95347A9DA4C}"/>
                </a:ext>
              </a:extLst>
            </p:cNvPr>
            <p:cNvSpPr txBox="1"/>
            <p:nvPr/>
          </p:nvSpPr>
          <p:spPr>
            <a:xfrm>
              <a:off x="5183702" y="277738"/>
              <a:ext cx="1835700" cy="265400"/>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accent1"/>
                  </a:solidFill>
                </a:rPr>
                <a:t>新規性・独自性・市場性</a:t>
              </a:r>
              <a:endParaRPr lang="en-US" altLang="ja-JP" sz="1400" b="1" dirty="0">
                <a:solidFill>
                  <a:schemeClr val="accent1"/>
                </a:solidFill>
              </a:endParaRPr>
            </a:p>
          </p:txBody>
        </p:sp>
        <p:sp>
          <p:nvSpPr>
            <p:cNvPr id="13" name="テキスト ボックス 12">
              <a:extLst>
                <a:ext uri="{FF2B5EF4-FFF2-40B4-BE49-F238E27FC236}">
                  <a16:creationId xmlns:a16="http://schemas.microsoft.com/office/drawing/2014/main" id="{F665653D-192C-4B8D-A8B4-64E1817B8169}"/>
                </a:ext>
              </a:extLst>
            </p:cNvPr>
            <p:cNvSpPr txBox="1"/>
            <p:nvPr/>
          </p:nvSpPr>
          <p:spPr>
            <a:xfrm>
              <a:off x="4259313" y="277738"/>
              <a:ext cx="924389" cy="265400"/>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24" name="四角形: 角を丸くする 23">
            <a:extLst>
              <a:ext uri="{FF2B5EF4-FFF2-40B4-BE49-F238E27FC236}">
                <a16:creationId xmlns:a16="http://schemas.microsoft.com/office/drawing/2014/main" id="{648F01EF-B4D9-413F-9471-4D06DA5DBE8B}"/>
              </a:ext>
            </a:extLst>
          </p:cNvPr>
          <p:cNvSpPr/>
          <p:nvPr/>
        </p:nvSpPr>
        <p:spPr bwMode="gray">
          <a:xfrm>
            <a:off x="6796875" y="2905190"/>
            <a:ext cx="2521214" cy="2694016"/>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r>
              <a:rPr kumimoji="1" lang="ja-JP" altLang="en-US" sz="1400" i="0" dirty="0">
                <a:solidFill>
                  <a:srgbClr val="97999B"/>
                </a:solidFill>
                <a:latin typeface="+mn-lt"/>
                <a:cs typeface="+mn-cs"/>
              </a:rPr>
              <a:t>ビジネスモデルの新規性やユニークさ、魅力を可能な限りアピールしてください</a:t>
            </a:r>
          </a:p>
        </p:txBody>
      </p:sp>
      <p:sp>
        <p:nvSpPr>
          <p:cNvPr id="15" name="正方形/長方形 14">
            <a:extLst>
              <a:ext uri="{FF2B5EF4-FFF2-40B4-BE49-F238E27FC236}">
                <a16:creationId xmlns:a16="http://schemas.microsoft.com/office/drawing/2014/main" id="{9BAE4E3A-1632-4F98-B43A-08A0BD13052A}"/>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spTree>
    <p:extLst>
      <p:ext uri="{BB962C8B-B14F-4D97-AF65-F5344CB8AC3E}">
        <p14:creationId xmlns:p14="http://schemas.microsoft.com/office/powerpoint/2010/main" val="1150438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43F2B89-BCFB-490C-9162-3163D8D376C5}"/>
              </a:ext>
            </a:extLst>
          </p:cNvPr>
          <p:cNvSpPr>
            <a:spLocks noGrp="1"/>
          </p:cNvSpPr>
          <p:nvPr>
            <p:ph type="sldNum" sz="quarter" idx="10"/>
          </p:nvPr>
        </p:nvSpPr>
        <p:spPr/>
        <p:txBody>
          <a:bodyPr/>
          <a:lstStyle/>
          <a:p>
            <a:r>
              <a:rPr lang="en-US" altLang="ja-JP" dirty="0"/>
              <a:t>4</a:t>
            </a:r>
            <a:endParaRPr lang="ja-JP" altLang="en-US" dirty="0"/>
          </a:p>
        </p:txBody>
      </p:sp>
      <p:sp>
        <p:nvSpPr>
          <p:cNvPr id="3" name="テキスト プレースホルダー 2">
            <a:extLst>
              <a:ext uri="{FF2B5EF4-FFF2-40B4-BE49-F238E27FC236}">
                <a16:creationId xmlns:a16="http://schemas.microsoft.com/office/drawing/2014/main" id="{12FB5BC7-02B7-4162-A717-6972E967283E}"/>
              </a:ext>
            </a:extLst>
          </p:cNvPr>
          <p:cNvSpPr>
            <a:spLocks noGrp="1"/>
          </p:cNvSpPr>
          <p:nvPr>
            <p:ph type="body" sz="quarter" idx="15"/>
          </p:nvPr>
        </p:nvSpPr>
        <p:spPr/>
        <p:txBody>
          <a:bodyPr/>
          <a:lstStyle/>
          <a:p>
            <a:r>
              <a:rPr kumimoji="1" lang="ja-JP" altLang="en-US" dirty="0"/>
              <a:t>社会実装時に想定しているビジネスモデルのイメージ図</a:t>
            </a:r>
          </a:p>
        </p:txBody>
      </p:sp>
      <p:sp>
        <p:nvSpPr>
          <p:cNvPr id="4" name="タイトル 3">
            <a:extLst>
              <a:ext uri="{FF2B5EF4-FFF2-40B4-BE49-F238E27FC236}">
                <a16:creationId xmlns:a16="http://schemas.microsoft.com/office/drawing/2014/main" id="{6889019F-A147-457A-8924-183BF47CC7E3}"/>
              </a:ext>
            </a:extLst>
          </p:cNvPr>
          <p:cNvSpPr>
            <a:spLocks noGrp="1"/>
          </p:cNvSpPr>
          <p:nvPr>
            <p:ph type="title"/>
          </p:nvPr>
        </p:nvSpPr>
        <p:spPr/>
        <p:txBody>
          <a:bodyPr/>
          <a:lstStyle/>
          <a:p>
            <a:r>
              <a:rPr kumimoji="1" lang="ja-JP" altLang="en-US" dirty="0"/>
              <a:t>２．ビジネスモデル ー イメージ図</a:t>
            </a:r>
          </a:p>
        </p:txBody>
      </p:sp>
      <p:sp>
        <p:nvSpPr>
          <p:cNvPr id="5" name="正方形/長方形 4">
            <a:extLst>
              <a:ext uri="{FF2B5EF4-FFF2-40B4-BE49-F238E27FC236}">
                <a16:creationId xmlns:a16="http://schemas.microsoft.com/office/drawing/2014/main" id="{450C0792-AFAC-4987-AA73-3A696680BDE0}"/>
              </a:ext>
            </a:extLst>
          </p:cNvPr>
          <p:cNvSpPr/>
          <p:nvPr/>
        </p:nvSpPr>
        <p:spPr bwMode="gray">
          <a:xfrm>
            <a:off x="415925" y="1484314"/>
            <a:ext cx="9073075" cy="3544886"/>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marR="0" indent="-88900" defTabSz="762000" eaLnBrk="0" latinLnBrk="0" hangingPunct="0">
              <a:lnSpc>
                <a:spcPct val="106000"/>
              </a:lnSpc>
              <a:spcBef>
                <a:spcPts val="0"/>
              </a:spcBef>
              <a:buClrTx/>
              <a:buSzPct val="100000"/>
              <a:buFont typeface="Arial" panose="020B0604020202020204" pitchFamily="34" charset="0"/>
              <a:buChar char="•"/>
              <a:tabLst/>
            </a:pPr>
            <a:r>
              <a:rPr kumimoji="1" lang="ja-JP" altLang="en-US" sz="1200" dirty="0"/>
              <a:t>＜ビジネスモデルの全体像、プロジェクトチームの各社の関わり方、収益の流れが明確となるように記載してください＞</a:t>
            </a:r>
          </a:p>
        </p:txBody>
      </p:sp>
      <p:grpSp>
        <p:nvGrpSpPr>
          <p:cNvPr id="7" name="グループ化 6">
            <a:extLst>
              <a:ext uri="{FF2B5EF4-FFF2-40B4-BE49-F238E27FC236}">
                <a16:creationId xmlns:a16="http://schemas.microsoft.com/office/drawing/2014/main" id="{81BF80AE-39FA-4001-BB4E-81B7CD6FC34E}"/>
              </a:ext>
            </a:extLst>
          </p:cNvPr>
          <p:cNvGrpSpPr/>
          <p:nvPr/>
        </p:nvGrpSpPr>
        <p:grpSpPr>
          <a:xfrm>
            <a:off x="6705435" y="550060"/>
            <a:ext cx="3036097" cy="468000"/>
            <a:chOff x="4259313" y="277738"/>
            <a:chExt cx="2760089" cy="265400"/>
          </a:xfrm>
        </p:grpSpPr>
        <p:sp>
          <p:nvSpPr>
            <p:cNvPr id="8" name="テキスト ボックス 7">
              <a:extLst>
                <a:ext uri="{FF2B5EF4-FFF2-40B4-BE49-F238E27FC236}">
                  <a16:creationId xmlns:a16="http://schemas.microsoft.com/office/drawing/2014/main" id="{965A8B0E-4310-48ED-AC35-A0785EA4359A}"/>
                </a:ext>
              </a:extLst>
            </p:cNvPr>
            <p:cNvSpPr txBox="1"/>
            <p:nvPr/>
          </p:nvSpPr>
          <p:spPr>
            <a:xfrm>
              <a:off x="5183702" y="277738"/>
              <a:ext cx="1835700" cy="265400"/>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accent1"/>
                  </a:solidFill>
                </a:rPr>
                <a:t>新規性・独自性・市場性</a:t>
              </a:r>
              <a:endParaRPr lang="en-US" altLang="ja-JP" sz="1400" b="1" dirty="0">
                <a:solidFill>
                  <a:schemeClr val="accent1"/>
                </a:solidFill>
              </a:endParaRPr>
            </a:p>
          </p:txBody>
        </p:sp>
        <p:sp>
          <p:nvSpPr>
            <p:cNvPr id="9" name="テキスト ボックス 8">
              <a:extLst>
                <a:ext uri="{FF2B5EF4-FFF2-40B4-BE49-F238E27FC236}">
                  <a16:creationId xmlns:a16="http://schemas.microsoft.com/office/drawing/2014/main" id="{5322438E-EAF1-4AC0-A0B2-349585459781}"/>
                </a:ext>
              </a:extLst>
            </p:cNvPr>
            <p:cNvSpPr txBox="1"/>
            <p:nvPr/>
          </p:nvSpPr>
          <p:spPr>
            <a:xfrm>
              <a:off x="4259313" y="277738"/>
              <a:ext cx="924389" cy="265400"/>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10" name="正方形/長方形 9">
            <a:extLst>
              <a:ext uri="{FF2B5EF4-FFF2-40B4-BE49-F238E27FC236}">
                <a16:creationId xmlns:a16="http://schemas.microsoft.com/office/drawing/2014/main" id="{56586806-4E70-4E82-BAA8-D686DDEB6571}"/>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sp>
        <p:nvSpPr>
          <p:cNvPr id="6" name="フッター プレースホルダー 4">
            <a:extLst>
              <a:ext uri="{FF2B5EF4-FFF2-40B4-BE49-F238E27FC236}">
                <a16:creationId xmlns:a16="http://schemas.microsoft.com/office/drawing/2014/main" id="{EDB8EA4B-E1B2-9D1D-212C-F94E5275A905}"/>
              </a:ext>
            </a:extLst>
          </p:cNvPr>
          <p:cNvSpPr txBox="1">
            <a:spLocks/>
          </p:cNvSpPr>
          <p:nvPr/>
        </p:nvSpPr>
        <p:spPr bwMode="gray">
          <a:xfrm>
            <a:off x="415925" y="5125742"/>
            <a:ext cx="1713590" cy="1466518"/>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400" dirty="0"/>
              <a:t>関連する法規制等・</a:t>
            </a:r>
            <a:br>
              <a:rPr lang="en-US" altLang="ja-JP" sz="1400" dirty="0"/>
            </a:br>
            <a:r>
              <a:rPr lang="ja-JP" altLang="en-US" sz="1400" dirty="0"/>
              <a:t>対応方針</a:t>
            </a:r>
            <a:endParaRPr lang="en-US" altLang="ja-JP" sz="1400" dirty="0"/>
          </a:p>
        </p:txBody>
      </p:sp>
      <p:sp>
        <p:nvSpPr>
          <p:cNvPr id="11" name="正方形/長方形 10">
            <a:extLst>
              <a:ext uri="{FF2B5EF4-FFF2-40B4-BE49-F238E27FC236}">
                <a16:creationId xmlns:a16="http://schemas.microsoft.com/office/drawing/2014/main" id="{0A5815F3-7F12-48EF-A890-43764F971902}"/>
              </a:ext>
            </a:extLst>
          </p:cNvPr>
          <p:cNvSpPr/>
          <p:nvPr/>
        </p:nvSpPr>
        <p:spPr bwMode="gray">
          <a:xfrm>
            <a:off x="2181000" y="5125742"/>
            <a:ext cx="7308000" cy="1466518"/>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＜現時点で、想定されるサービスに関連する法規制があれば、把握されている範囲で記載してください＞</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＜それらの規制に対し、どのような対応が、現時点で想定されるかを記載してください＞　　　</a:t>
            </a:r>
          </a:p>
        </p:txBody>
      </p:sp>
    </p:spTree>
    <p:extLst>
      <p:ext uri="{BB962C8B-B14F-4D97-AF65-F5344CB8AC3E}">
        <p14:creationId xmlns:p14="http://schemas.microsoft.com/office/powerpoint/2010/main" val="2544194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D782D5AF-2452-CCB3-C873-1A053B82A683}"/>
              </a:ext>
            </a:extLst>
          </p:cNvPr>
          <p:cNvSpPr>
            <a:spLocks noGrp="1"/>
          </p:cNvSpPr>
          <p:nvPr>
            <p:ph type="body" sz="quarter" idx="15"/>
          </p:nvPr>
        </p:nvSpPr>
        <p:spPr/>
        <p:txBody>
          <a:bodyPr/>
          <a:lstStyle/>
          <a:p>
            <a:r>
              <a:rPr kumimoji="1" lang="ja-JP" altLang="en-US" dirty="0"/>
              <a:t>想定する市場規模と比較優位性</a:t>
            </a:r>
          </a:p>
        </p:txBody>
      </p:sp>
      <p:sp>
        <p:nvSpPr>
          <p:cNvPr id="48" name="タイトル 3">
            <a:extLst>
              <a:ext uri="{FF2B5EF4-FFF2-40B4-BE49-F238E27FC236}">
                <a16:creationId xmlns:a16="http://schemas.microsoft.com/office/drawing/2014/main" id="{4E37DA3E-A2AA-4874-8C5A-D2516A77844B}"/>
              </a:ext>
            </a:extLst>
          </p:cNvPr>
          <p:cNvSpPr>
            <a:spLocks noGrp="1"/>
          </p:cNvSpPr>
          <p:nvPr>
            <p:ph type="title"/>
          </p:nvPr>
        </p:nvSpPr>
        <p:spPr>
          <a:xfrm>
            <a:off x="417000" y="180000"/>
            <a:ext cx="9072000" cy="615600"/>
          </a:xfrm>
        </p:spPr>
        <p:txBody>
          <a:bodyPr/>
          <a:lstStyle/>
          <a:p>
            <a:r>
              <a:rPr lang="ja-JP" altLang="en-US" dirty="0"/>
              <a:t>３．市場規模 </a:t>
            </a:r>
            <a:r>
              <a:rPr lang="en-US" altLang="ja-JP" dirty="0"/>
              <a:t>/ </a:t>
            </a:r>
            <a:r>
              <a:rPr lang="ja-JP" altLang="en-US" dirty="0"/>
              <a:t>比較優位性</a:t>
            </a:r>
            <a:endParaRPr kumimoji="1" lang="ja-JP" altLang="en-US" dirty="0"/>
          </a:p>
        </p:txBody>
      </p:sp>
      <p:sp>
        <p:nvSpPr>
          <p:cNvPr id="20" name="正方形/長方形 19">
            <a:extLst>
              <a:ext uri="{FF2B5EF4-FFF2-40B4-BE49-F238E27FC236}">
                <a16:creationId xmlns:a16="http://schemas.microsoft.com/office/drawing/2014/main" id="{9882C757-250E-4C71-A6AE-D4068B902F3F}"/>
              </a:ext>
            </a:extLst>
          </p:cNvPr>
          <p:cNvSpPr/>
          <p:nvPr/>
        </p:nvSpPr>
        <p:spPr bwMode="gray">
          <a:xfrm>
            <a:off x="5023937" y="1888800"/>
            <a:ext cx="4463986" cy="4699200"/>
          </a:xfrm>
          <a:prstGeom prst="rect">
            <a:avLst/>
          </a:prstGeom>
          <a:solidFill>
            <a:schemeClr val="bg1"/>
          </a:solidFill>
          <a:ln w="6350">
            <a:solidFill>
              <a:srgbClr val="A7A8AA"/>
            </a:solidFill>
            <a:miter lim="800000"/>
            <a:headEnd/>
            <a:tailEnd/>
          </a:ln>
        </p:spPr>
        <p:txBody>
          <a:bodyPr lIns="72000" tIns="72000" rIns="72000" bIns="72000" rtlCol="0" anchor="t"/>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＜既存のソリューションと比較して新規性や独自性に関する優位性が獲得出来得る根拠について記載してください。（仮説でも問題ありません）＞</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＜左記の内容を裏付けるデータ等があれば、図表やイラストを用いて記載してください＞</a:t>
            </a:r>
            <a:br>
              <a:rPr kumimoji="1" lang="en-US" altLang="ja-JP" sz="1200" dirty="0"/>
            </a:br>
            <a:r>
              <a:rPr kumimoji="1" lang="en-US" altLang="ja-JP" sz="1200" dirty="0"/>
              <a:t>※</a:t>
            </a:r>
            <a:r>
              <a:rPr kumimoji="1" lang="ja-JP" altLang="en-US" sz="1200" dirty="0"/>
              <a:t>入りきらない場合は、末尾の「参考資料」ページをご活用下さい</a:t>
            </a:r>
          </a:p>
        </p:txBody>
      </p:sp>
      <p:sp>
        <p:nvSpPr>
          <p:cNvPr id="24" name="正方形/長方形 23">
            <a:extLst>
              <a:ext uri="{FF2B5EF4-FFF2-40B4-BE49-F238E27FC236}">
                <a16:creationId xmlns:a16="http://schemas.microsoft.com/office/drawing/2014/main" id="{F9CF9DE8-7D2F-499A-A2A0-FA890FDBD89C}"/>
              </a:ext>
            </a:extLst>
          </p:cNvPr>
          <p:cNvSpPr/>
          <p:nvPr/>
        </p:nvSpPr>
        <p:spPr bwMode="gray">
          <a:xfrm>
            <a:off x="415926" y="1888799"/>
            <a:ext cx="4463985" cy="4699199"/>
          </a:xfrm>
          <a:prstGeom prst="rect">
            <a:avLst/>
          </a:prstGeom>
          <a:solidFill>
            <a:schemeClr val="bg1"/>
          </a:solidFill>
          <a:ln w="6350">
            <a:solidFill>
              <a:srgbClr val="A7A8AA"/>
            </a:solidFill>
            <a:miter lim="800000"/>
            <a:headEnd/>
            <a:tailEnd/>
          </a:ln>
        </p:spPr>
        <p:txBody>
          <a:bodyPr lIns="72000" tIns="72000" rIns="72000" bIns="72000" rtlCol="0" anchor="t"/>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＜想定する市場の有無や、その市場でインパクトを期待出来得る根拠について記載してください（仮説でも問題ありません）＞</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＜内容を裏付けるデータ等があれば、図表やイラスト等を用いて記載してください＞</a:t>
            </a:r>
            <a:br>
              <a:rPr kumimoji="1" lang="en-US" altLang="ja-JP" sz="1200" dirty="0"/>
            </a:br>
            <a:r>
              <a:rPr kumimoji="1" lang="en-US" altLang="ja-JP" sz="1200" dirty="0"/>
              <a:t>※</a:t>
            </a:r>
            <a:r>
              <a:rPr kumimoji="1" lang="ja-JP" altLang="en-US" sz="1200" dirty="0"/>
              <a:t>入りきらない場合は、末尾の「参考資料」ページをご活用下さい</a:t>
            </a:r>
          </a:p>
        </p:txBody>
      </p:sp>
      <p:sp>
        <p:nvSpPr>
          <p:cNvPr id="25" name="フッター プレースホルダー 4">
            <a:extLst>
              <a:ext uri="{FF2B5EF4-FFF2-40B4-BE49-F238E27FC236}">
                <a16:creationId xmlns:a16="http://schemas.microsoft.com/office/drawing/2014/main" id="{E392435F-3D85-4642-9328-0E3FC313555D}"/>
              </a:ext>
            </a:extLst>
          </p:cNvPr>
          <p:cNvSpPr txBox="1">
            <a:spLocks/>
          </p:cNvSpPr>
          <p:nvPr/>
        </p:nvSpPr>
        <p:spPr bwMode="gray">
          <a:xfrm>
            <a:off x="415925" y="1484313"/>
            <a:ext cx="4463986" cy="3384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市場規模</a:t>
            </a:r>
            <a:endParaRPr lang="en-US" altLang="ja-JP" dirty="0"/>
          </a:p>
        </p:txBody>
      </p:sp>
      <p:sp>
        <p:nvSpPr>
          <p:cNvPr id="3" name="スライド番号プレースホルダー 2">
            <a:extLst>
              <a:ext uri="{FF2B5EF4-FFF2-40B4-BE49-F238E27FC236}">
                <a16:creationId xmlns:a16="http://schemas.microsoft.com/office/drawing/2014/main" id="{FF7BA099-FD90-43FF-A4AF-22E210F52103}"/>
              </a:ext>
            </a:extLst>
          </p:cNvPr>
          <p:cNvSpPr>
            <a:spLocks noGrp="1"/>
          </p:cNvSpPr>
          <p:nvPr>
            <p:ph type="sldNum" sz="quarter" idx="10"/>
          </p:nvPr>
        </p:nvSpPr>
        <p:spPr/>
        <p:txBody>
          <a:bodyPr/>
          <a:lstStyle/>
          <a:p>
            <a:r>
              <a:rPr lang="en-US" altLang="ja-JP" dirty="0"/>
              <a:t>5</a:t>
            </a:r>
            <a:endParaRPr lang="ja-JP" altLang="en-US" dirty="0"/>
          </a:p>
        </p:txBody>
      </p:sp>
      <p:sp>
        <p:nvSpPr>
          <p:cNvPr id="16" name="フッター プレースホルダー 4">
            <a:extLst>
              <a:ext uri="{FF2B5EF4-FFF2-40B4-BE49-F238E27FC236}">
                <a16:creationId xmlns:a16="http://schemas.microsoft.com/office/drawing/2014/main" id="{2A11C6D0-147A-4C9E-B126-6B3DF4C278DC}"/>
              </a:ext>
            </a:extLst>
          </p:cNvPr>
          <p:cNvSpPr txBox="1">
            <a:spLocks/>
          </p:cNvSpPr>
          <p:nvPr/>
        </p:nvSpPr>
        <p:spPr bwMode="gray">
          <a:xfrm>
            <a:off x="5023937" y="1484313"/>
            <a:ext cx="4463986" cy="3384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a:t>比較優位性</a:t>
            </a:r>
            <a:endParaRPr lang="en-US" altLang="ja-JP"/>
          </a:p>
        </p:txBody>
      </p:sp>
      <p:grpSp>
        <p:nvGrpSpPr>
          <p:cNvPr id="14" name="グループ化 13">
            <a:extLst>
              <a:ext uri="{FF2B5EF4-FFF2-40B4-BE49-F238E27FC236}">
                <a16:creationId xmlns:a16="http://schemas.microsoft.com/office/drawing/2014/main" id="{34863843-4B60-4821-A6A6-435922227A79}"/>
              </a:ext>
            </a:extLst>
          </p:cNvPr>
          <p:cNvGrpSpPr/>
          <p:nvPr/>
        </p:nvGrpSpPr>
        <p:grpSpPr>
          <a:xfrm>
            <a:off x="6705435" y="550060"/>
            <a:ext cx="3036097" cy="468000"/>
            <a:chOff x="4259313" y="277738"/>
            <a:chExt cx="2760089" cy="265400"/>
          </a:xfrm>
        </p:grpSpPr>
        <p:sp>
          <p:nvSpPr>
            <p:cNvPr id="18" name="テキスト ボックス 17">
              <a:extLst>
                <a:ext uri="{FF2B5EF4-FFF2-40B4-BE49-F238E27FC236}">
                  <a16:creationId xmlns:a16="http://schemas.microsoft.com/office/drawing/2014/main" id="{0B1EAE10-78E5-493E-8099-3866E325AF00}"/>
                </a:ext>
              </a:extLst>
            </p:cNvPr>
            <p:cNvSpPr txBox="1"/>
            <p:nvPr/>
          </p:nvSpPr>
          <p:spPr>
            <a:xfrm>
              <a:off x="5183702" y="277738"/>
              <a:ext cx="1835700" cy="265400"/>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accent1"/>
                  </a:solidFill>
                </a:rPr>
                <a:t>新規性・独自性・市場性</a:t>
              </a:r>
            </a:p>
          </p:txBody>
        </p:sp>
        <p:sp>
          <p:nvSpPr>
            <p:cNvPr id="21" name="テキスト ボックス 20">
              <a:extLst>
                <a:ext uri="{FF2B5EF4-FFF2-40B4-BE49-F238E27FC236}">
                  <a16:creationId xmlns:a16="http://schemas.microsoft.com/office/drawing/2014/main" id="{C7D7924D-CA25-4137-8EBD-C0C377AAEF0B}"/>
                </a:ext>
              </a:extLst>
            </p:cNvPr>
            <p:cNvSpPr txBox="1"/>
            <p:nvPr/>
          </p:nvSpPr>
          <p:spPr>
            <a:xfrm>
              <a:off x="4259313" y="277738"/>
              <a:ext cx="924389" cy="265400"/>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12" name="正方形/長方形 11">
            <a:extLst>
              <a:ext uri="{FF2B5EF4-FFF2-40B4-BE49-F238E27FC236}">
                <a16:creationId xmlns:a16="http://schemas.microsoft.com/office/drawing/2014/main" id="{36A8BB91-9BB6-4C4F-9DDA-9B814980722F}"/>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spTree>
    <p:extLst>
      <p:ext uri="{BB962C8B-B14F-4D97-AF65-F5344CB8AC3E}">
        <p14:creationId xmlns:p14="http://schemas.microsoft.com/office/powerpoint/2010/main" val="363537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r>
              <a:rPr lang="en-US" altLang="ja-JP" dirty="0"/>
              <a:t>6</a:t>
            </a:r>
            <a:endParaRPr lang="ja-JP" altLang="en-US" dirty="0"/>
          </a:p>
        </p:txBody>
      </p:sp>
      <p:sp>
        <p:nvSpPr>
          <p:cNvPr id="8" name="タイトル 3">
            <a:extLst>
              <a:ext uri="{FF2B5EF4-FFF2-40B4-BE49-F238E27FC236}">
                <a16:creationId xmlns:a16="http://schemas.microsoft.com/office/drawing/2014/main" id="{45D5B3C4-51B8-4F6D-BB46-AD75DBC83203}"/>
              </a:ext>
            </a:extLst>
          </p:cNvPr>
          <p:cNvSpPr>
            <a:spLocks noGrp="1"/>
          </p:cNvSpPr>
          <p:nvPr>
            <p:ph type="title"/>
          </p:nvPr>
        </p:nvSpPr>
        <p:spPr>
          <a:xfrm>
            <a:off x="417000" y="180000"/>
            <a:ext cx="9072000" cy="615600"/>
          </a:xfrm>
        </p:spPr>
        <p:txBody>
          <a:bodyPr/>
          <a:lstStyle/>
          <a:p>
            <a:r>
              <a:rPr kumimoji="1" lang="ja-JP" altLang="en-US" dirty="0"/>
              <a:t>４．検証内容 ー </a:t>
            </a:r>
            <a:r>
              <a:rPr lang="ja-JP" altLang="en-US" dirty="0"/>
              <a:t>試作品・プロトタイプ</a:t>
            </a:r>
            <a:endParaRPr kumimoji="1" lang="ja-JP" altLang="en-US" dirty="0"/>
          </a:p>
        </p:txBody>
      </p:sp>
      <p:sp>
        <p:nvSpPr>
          <p:cNvPr id="6"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415925" y="1016000"/>
            <a:ext cx="4356000" cy="432000"/>
          </a:xfrm>
          <a:prstGeom prst="rect">
            <a:avLst/>
          </a:prstGeom>
        </p:spPr>
        <p:txBody>
          <a:bodyPr vert="horz" wrap="none" lIns="90000" tIns="46800" rIns="90000" bIns="4680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t>検証に用いる試作品・プロトタイプ</a:t>
            </a:r>
          </a:p>
        </p:txBody>
      </p:sp>
      <p:sp>
        <p:nvSpPr>
          <p:cNvPr id="5" name="フッター プレースホルダー 4">
            <a:extLst>
              <a:ext uri="{FF2B5EF4-FFF2-40B4-BE49-F238E27FC236}">
                <a16:creationId xmlns:a16="http://schemas.microsoft.com/office/drawing/2014/main" id="{A2C1C50E-C4DA-036D-F5B0-99A9BB6B9F6E}"/>
              </a:ext>
            </a:extLst>
          </p:cNvPr>
          <p:cNvSpPr txBox="1">
            <a:spLocks/>
          </p:cNvSpPr>
          <p:nvPr/>
        </p:nvSpPr>
        <p:spPr bwMode="gray">
          <a:xfrm>
            <a:off x="415925" y="1484313"/>
            <a:ext cx="9074152" cy="3384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試作品・　プロトタイプ</a:t>
            </a:r>
            <a:endParaRPr lang="en-GB" altLang="en-GB" dirty="0"/>
          </a:p>
        </p:txBody>
      </p:sp>
      <p:sp>
        <p:nvSpPr>
          <p:cNvPr id="13" name="正方形/長方形 12">
            <a:extLst>
              <a:ext uri="{FF2B5EF4-FFF2-40B4-BE49-F238E27FC236}">
                <a16:creationId xmlns:a16="http://schemas.microsoft.com/office/drawing/2014/main" id="{A0533A7C-6CF3-9F1B-4883-75280A5D9D8C}"/>
              </a:ext>
            </a:extLst>
          </p:cNvPr>
          <p:cNvSpPr/>
          <p:nvPr/>
        </p:nvSpPr>
        <p:spPr bwMode="gray">
          <a:xfrm>
            <a:off x="415925" y="1898042"/>
            <a:ext cx="9074150" cy="4689958"/>
          </a:xfrm>
          <a:prstGeom prst="rect">
            <a:avLst/>
          </a:prstGeom>
          <a:solidFill>
            <a:schemeClr val="bg1"/>
          </a:solidFill>
          <a:ln w="6350">
            <a:solidFill>
              <a:srgbClr val="A7A8AA"/>
            </a:solidFill>
            <a:miter lim="800000"/>
            <a:headEnd/>
            <a:tailEnd/>
          </a:ln>
        </p:spPr>
        <p:txBody>
          <a:bodyPr lIns="72000" tIns="72000" rIns="72000" bIns="72000" rtlCol="0" anchor="t"/>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試作品・プロトタイプについて、すでに完成している要素と本事業で開発する要素を記載ください</a:t>
            </a:r>
            <a:r>
              <a:rPr kumimoji="1" lang="ja-JP" altLang="en-US" sz="1200" dirty="0"/>
              <a:t>＞</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＜必要に応じて図や写真などを用いてください＞</a:t>
            </a:r>
            <a:endParaRPr kumimoji="1" lang="en-US" altLang="ja-JP" sz="1200" dirty="0"/>
          </a:p>
        </p:txBody>
      </p:sp>
      <p:sp>
        <p:nvSpPr>
          <p:cNvPr id="10" name="正方形/長方形 9">
            <a:extLst>
              <a:ext uri="{FF2B5EF4-FFF2-40B4-BE49-F238E27FC236}">
                <a16:creationId xmlns:a16="http://schemas.microsoft.com/office/drawing/2014/main" id="{CFF4FF27-7616-89F4-872D-191741AF19F8}"/>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grpSp>
        <p:nvGrpSpPr>
          <p:cNvPr id="11" name="グループ化 10">
            <a:extLst>
              <a:ext uri="{FF2B5EF4-FFF2-40B4-BE49-F238E27FC236}">
                <a16:creationId xmlns:a16="http://schemas.microsoft.com/office/drawing/2014/main" id="{CED67177-4EB7-BAAB-4749-B08CD8DCA2F3}"/>
              </a:ext>
            </a:extLst>
          </p:cNvPr>
          <p:cNvGrpSpPr/>
          <p:nvPr/>
        </p:nvGrpSpPr>
        <p:grpSpPr>
          <a:xfrm>
            <a:off x="6705435" y="550060"/>
            <a:ext cx="3036097" cy="468000"/>
            <a:chOff x="4259313" y="277738"/>
            <a:chExt cx="2760089" cy="265400"/>
          </a:xfrm>
        </p:grpSpPr>
        <p:sp>
          <p:nvSpPr>
            <p:cNvPr id="12" name="テキスト ボックス 11">
              <a:extLst>
                <a:ext uri="{FF2B5EF4-FFF2-40B4-BE49-F238E27FC236}">
                  <a16:creationId xmlns:a16="http://schemas.microsoft.com/office/drawing/2014/main" id="{D189C271-A5E8-84D5-26D8-301E59016BC3}"/>
                </a:ext>
              </a:extLst>
            </p:cNvPr>
            <p:cNvSpPr txBox="1"/>
            <p:nvPr/>
          </p:nvSpPr>
          <p:spPr>
            <a:xfrm>
              <a:off x="5183702" y="277738"/>
              <a:ext cx="1835700" cy="265400"/>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accent1"/>
                  </a:solidFill>
                </a:rPr>
                <a:t>検証の有効性</a:t>
              </a:r>
              <a:endParaRPr lang="en-US" altLang="ja-JP" sz="1400" b="1" dirty="0">
                <a:solidFill>
                  <a:schemeClr val="accent1"/>
                </a:solidFill>
              </a:endParaRPr>
            </a:p>
            <a:p>
              <a:pPr marL="0" indent="0" algn="ctr">
                <a:buNone/>
              </a:pPr>
              <a:r>
                <a:rPr lang="ja-JP" altLang="en-US" sz="1400" b="1" dirty="0">
                  <a:solidFill>
                    <a:schemeClr val="accent1"/>
                  </a:solidFill>
                </a:rPr>
                <a:t>実現可能性</a:t>
              </a:r>
            </a:p>
          </p:txBody>
        </p:sp>
        <p:sp>
          <p:nvSpPr>
            <p:cNvPr id="14" name="テキスト ボックス 13">
              <a:extLst>
                <a:ext uri="{FF2B5EF4-FFF2-40B4-BE49-F238E27FC236}">
                  <a16:creationId xmlns:a16="http://schemas.microsoft.com/office/drawing/2014/main" id="{4182C668-CF09-7914-7927-81FA33FEE97C}"/>
                </a:ext>
              </a:extLst>
            </p:cNvPr>
            <p:cNvSpPr txBox="1"/>
            <p:nvPr/>
          </p:nvSpPr>
          <p:spPr>
            <a:xfrm>
              <a:off x="4259313" y="277738"/>
              <a:ext cx="924389" cy="265400"/>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Tree>
    <p:extLst>
      <p:ext uri="{BB962C8B-B14F-4D97-AF65-F5344CB8AC3E}">
        <p14:creationId xmlns:p14="http://schemas.microsoft.com/office/powerpoint/2010/main" val="3192292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endParaRPr lang="ja-JP" altLang="en-US" i="0" dirty="0"/>
          </a:p>
        </p:txBody>
      </p:sp>
      <p:sp>
        <p:nvSpPr>
          <p:cNvPr id="16" name="正方形/長方形 15">
            <a:extLst>
              <a:ext uri="{FF2B5EF4-FFF2-40B4-BE49-F238E27FC236}">
                <a16:creationId xmlns:a16="http://schemas.microsoft.com/office/drawing/2014/main" id="{D94AAC12-BC45-97A7-0C32-ADD68D8539D7}"/>
              </a:ext>
            </a:extLst>
          </p:cNvPr>
          <p:cNvSpPr/>
          <p:nvPr/>
        </p:nvSpPr>
        <p:spPr bwMode="gray">
          <a:xfrm>
            <a:off x="2156122" y="5689387"/>
            <a:ext cx="7333953" cy="898615"/>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u="sng" dirty="0"/>
              <a:t>＜検証場所を記載してください＞</a:t>
            </a:r>
            <a:endParaRPr kumimoji="1" lang="en-US" altLang="ja-JP" sz="1200" u="sng" dirty="0"/>
          </a:p>
        </p:txBody>
      </p:sp>
      <p:sp>
        <p:nvSpPr>
          <p:cNvPr id="22" name="フッター プレースホルダー 4">
            <a:extLst>
              <a:ext uri="{FF2B5EF4-FFF2-40B4-BE49-F238E27FC236}">
                <a16:creationId xmlns:a16="http://schemas.microsoft.com/office/drawing/2014/main" id="{BEB233D9-2F7F-B985-2271-58C72D384051}"/>
              </a:ext>
            </a:extLst>
          </p:cNvPr>
          <p:cNvSpPr txBox="1">
            <a:spLocks/>
          </p:cNvSpPr>
          <p:nvPr/>
        </p:nvSpPr>
        <p:spPr bwMode="gray">
          <a:xfrm>
            <a:off x="418388" y="5689387"/>
            <a:ext cx="1705870" cy="898615"/>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検証場所</a:t>
            </a:r>
            <a:endParaRPr lang="en-US" altLang="ja-JP" dirty="0"/>
          </a:p>
        </p:txBody>
      </p:sp>
      <p:sp>
        <p:nvSpPr>
          <p:cNvPr id="23" name="テキスト ボックス 22">
            <a:extLst>
              <a:ext uri="{FF2B5EF4-FFF2-40B4-BE49-F238E27FC236}">
                <a16:creationId xmlns:a16="http://schemas.microsoft.com/office/drawing/2014/main" id="{B57A5A27-874D-DEA0-A3C3-180B78464BDA}"/>
              </a:ext>
            </a:extLst>
          </p:cNvPr>
          <p:cNvSpPr txBox="1"/>
          <p:nvPr/>
        </p:nvSpPr>
        <p:spPr>
          <a:xfrm>
            <a:off x="2156122" y="1486125"/>
            <a:ext cx="7333953" cy="898615"/>
          </a:xfrm>
          <a:prstGeom prst="rect">
            <a:avLst/>
          </a:prstGeom>
          <a:solidFill>
            <a:schemeClr val="bg1"/>
          </a:solidFill>
          <a:ln w="6350">
            <a:solidFill>
              <a:srgbClr val="A7A8AA"/>
            </a:solidFill>
            <a:miter lim="800000"/>
            <a:headEnd/>
            <a:tailEnd/>
          </a:ln>
        </p:spPr>
        <p:txBody>
          <a:bodyPr lIns="144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buNone/>
            </a:pPr>
            <a:r>
              <a:rPr kumimoji="1" lang="ja-JP" altLang="en-US" sz="1200" dirty="0"/>
              <a:t>＜該当する製品・サービスのフェーズ（開発・トライアル状況等）を踏まえた検証の目的を記載してください＞</a:t>
            </a:r>
            <a:endParaRPr kumimoji="1" lang="en-US" altLang="ja-JP" sz="1200" dirty="0"/>
          </a:p>
        </p:txBody>
      </p:sp>
      <p:sp>
        <p:nvSpPr>
          <p:cNvPr id="25" name="フッター プレースホルダー 4">
            <a:extLst>
              <a:ext uri="{FF2B5EF4-FFF2-40B4-BE49-F238E27FC236}">
                <a16:creationId xmlns:a16="http://schemas.microsoft.com/office/drawing/2014/main" id="{A502E4B5-DAB1-42BD-9C28-6703DDA4AF1D}"/>
              </a:ext>
            </a:extLst>
          </p:cNvPr>
          <p:cNvSpPr txBox="1">
            <a:spLocks/>
          </p:cNvSpPr>
          <p:nvPr/>
        </p:nvSpPr>
        <p:spPr bwMode="gray">
          <a:xfrm>
            <a:off x="418388" y="1486125"/>
            <a:ext cx="1705870" cy="898615"/>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検証の目的</a:t>
            </a:r>
            <a:endParaRPr lang="ja-JP" altLang="en-US" baseline="30000" dirty="0"/>
          </a:p>
        </p:txBody>
      </p:sp>
      <p:sp>
        <p:nvSpPr>
          <p:cNvPr id="4" name="テキスト ボックス 3">
            <a:extLst>
              <a:ext uri="{FF2B5EF4-FFF2-40B4-BE49-F238E27FC236}">
                <a16:creationId xmlns:a16="http://schemas.microsoft.com/office/drawing/2014/main" id="{D4A835E4-93EE-F74E-6511-0C4D3E1D6ECA}"/>
              </a:ext>
            </a:extLst>
          </p:cNvPr>
          <p:cNvSpPr txBox="1"/>
          <p:nvPr/>
        </p:nvSpPr>
        <p:spPr>
          <a:xfrm>
            <a:off x="2156122" y="2469354"/>
            <a:ext cx="7333953" cy="3135420"/>
          </a:xfrm>
          <a:prstGeom prst="rect">
            <a:avLst/>
          </a:prstGeom>
          <a:solidFill>
            <a:schemeClr val="bg1"/>
          </a:solidFill>
          <a:ln w="6350">
            <a:solidFill>
              <a:srgbClr val="A7A8AA"/>
            </a:solidFill>
            <a:miter lim="800000"/>
            <a:headEnd/>
            <a:tailEnd/>
          </a:ln>
        </p:spPr>
        <p:txBody>
          <a:bodyPr lIns="144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defTabSz="762000" eaLnBrk="0" hangingPunct="0">
              <a:lnSpc>
                <a:spcPct val="106000"/>
              </a:lnSpc>
              <a:spcBef>
                <a:spcPts val="0"/>
              </a:spcBef>
              <a:buNone/>
            </a:pPr>
            <a:r>
              <a:rPr kumimoji="1" lang="ja-JP" altLang="en-US" sz="1200" u="sng" dirty="0"/>
              <a:t>＜</a:t>
            </a:r>
            <a:r>
              <a:rPr lang="ja-JP" altLang="en-US" u="sng" dirty="0"/>
              <a:t>検証の</a:t>
            </a:r>
            <a:r>
              <a:rPr kumimoji="1" lang="ja-JP" altLang="en-US" sz="1200" u="sng" dirty="0"/>
              <a:t>全体像を記載してください＞</a:t>
            </a:r>
            <a:endParaRPr kumimoji="1" lang="en-US" altLang="ja-JP" sz="1200" u="sng" dirty="0"/>
          </a:p>
          <a:p>
            <a:pPr marL="0" indent="0" defTabSz="762000" eaLnBrk="0" hangingPunct="0">
              <a:lnSpc>
                <a:spcPct val="106000"/>
              </a:lnSpc>
              <a:spcBef>
                <a:spcPts val="0"/>
              </a:spcBef>
              <a:buNone/>
            </a:pPr>
            <a:r>
              <a:rPr kumimoji="1" lang="ja-JP" altLang="en-US" sz="1200" dirty="0"/>
              <a:t>補足：顧客課題</a:t>
            </a:r>
            <a:r>
              <a:rPr kumimoji="1" lang="en-US" altLang="ja-JP" sz="1200" dirty="0"/>
              <a:t>/</a:t>
            </a:r>
            <a:r>
              <a:rPr kumimoji="1" lang="ja-JP" altLang="en-US" sz="1200" dirty="0"/>
              <a:t>ペイン・プロダクトの提供価値などの視点から、どのような検証・評価を行うか、全体像について概要を記載してください。また、</a:t>
            </a:r>
            <a:r>
              <a:rPr kumimoji="1" lang="ja-JP" altLang="en-US" sz="1200" dirty="0">
                <a:latin typeface="+mn-lt"/>
                <a:cs typeface="+mn-cs"/>
              </a:rPr>
              <a:t>本検証が社会実装に向けて適切なステップとなっているかが分かるように記載してください</a:t>
            </a:r>
            <a:endParaRPr kumimoji="1" lang="en-US" altLang="ja-JP" sz="1200" dirty="0"/>
          </a:p>
        </p:txBody>
      </p:sp>
      <p:sp>
        <p:nvSpPr>
          <p:cNvPr id="5" name="フッター プレースホルダー 4">
            <a:extLst>
              <a:ext uri="{FF2B5EF4-FFF2-40B4-BE49-F238E27FC236}">
                <a16:creationId xmlns:a16="http://schemas.microsoft.com/office/drawing/2014/main" id="{890D6939-7DDC-BEEF-65BD-268D7514E94F}"/>
              </a:ext>
            </a:extLst>
          </p:cNvPr>
          <p:cNvSpPr txBox="1">
            <a:spLocks/>
          </p:cNvSpPr>
          <p:nvPr/>
        </p:nvSpPr>
        <p:spPr bwMode="gray">
          <a:xfrm>
            <a:off x="418388" y="2469353"/>
            <a:ext cx="1705870" cy="313542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検証の全体像</a:t>
            </a:r>
            <a:endParaRPr lang="ja-JP" altLang="en-US" baseline="30000" dirty="0"/>
          </a:p>
        </p:txBody>
      </p:sp>
      <p:sp>
        <p:nvSpPr>
          <p:cNvPr id="14" name="タイトル 3">
            <a:extLst>
              <a:ext uri="{FF2B5EF4-FFF2-40B4-BE49-F238E27FC236}">
                <a16:creationId xmlns:a16="http://schemas.microsoft.com/office/drawing/2014/main" id="{D17818FF-549E-7DC4-69C0-FAD92720187C}"/>
              </a:ext>
            </a:extLst>
          </p:cNvPr>
          <p:cNvSpPr txBox="1">
            <a:spLocks/>
          </p:cNvSpPr>
          <p:nvPr/>
        </p:nvSpPr>
        <p:spPr bwMode="gray">
          <a:xfrm>
            <a:off x="417000" y="180000"/>
            <a:ext cx="9072000" cy="615600"/>
          </a:xfrm>
          <a:prstGeom prst="rect">
            <a:avLst/>
          </a:prstGeom>
        </p:spPr>
        <p:txBody>
          <a:bodyPr vert="horz" lIns="0" tIns="0" rIns="0" bIns="0" rtlCol="0" anchor="b" anchorCtr="0">
            <a:no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ja-JP" altLang="en-US" dirty="0"/>
              <a:t>４．検証内容 ー 目的・全体像・場所</a:t>
            </a:r>
          </a:p>
        </p:txBody>
      </p:sp>
      <p:sp>
        <p:nvSpPr>
          <p:cNvPr id="15" name="正方形/長方形 14">
            <a:extLst>
              <a:ext uri="{FF2B5EF4-FFF2-40B4-BE49-F238E27FC236}">
                <a16:creationId xmlns:a16="http://schemas.microsoft.com/office/drawing/2014/main" id="{3E70A8FD-6E81-30C2-045A-6ECFB5B8DBAF}"/>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3</a:t>
            </a:r>
          </a:p>
        </p:txBody>
      </p:sp>
      <p:grpSp>
        <p:nvGrpSpPr>
          <p:cNvPr id="17" name="グループ化 16">
            <a:extLst>
              <a:ext uri="{FF2B5EF4-FFF2-40B4-BE49-F238E27FC236}">
                <a16:creationId xmlns:a16="http://schemas.microsoft.com/office/drawing/2014/main" id="{B4C86971-F35B-892F-1927-074605D7BE93}"/>
              </a:ext>
            </a:extLst>
          </p:cNvPr>
          <p:cNvGrpSpPr/>
          <p:nvPr/>
        </p:nvGrpSpPr>
        <p:grpSpPr>
          <a:xfrm>
            <a:off x="6705435" y="550060"/>
            <a:ext cx="3036097" cy="468000"/>
            <a:chOff x="4259313" y="277738"/>
            <a:chExt cx="2760089" cy="265400"/>
          </a:xfrm>
        </p:grpSpPr>
        <p:sp>
          <p:nvSpPr>
            <p:cNvPr id="18" name="テキスト ボックス 17">
              <a:extLst>
                <a:ext uri="{FF2B5EF4-FFF2-40B4-BE49-F238E27FC236}">
                  <a16:creationId xmlns:a16="http://schemas.microsoft.com/office/drawing/2014/main" id="{BB965BB0-2EC7-8211-DC9D-62C1701C014C}"/>
                </a:ext>
              </a:extLst>
            </p:cNvPr>
            <p:cNvSpPr txBox="1"/>
            <p:nvPr/>
          </p:nvSpPr>
          <p:spPr>
            <a:xfrm>
              <a:off x="5183702" y="277738"/>
              <a:ext cx="1835700" cy="265400"/>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accent1"/>
                  </a:solidFill>
                </a:rPr>
                <a:t>検証の有効性</a:t>
              </a:r>
              <a:endParaRPr lang="en-US" altLang="ja-JP" sz="1400" b="1" dirty="0">
                <a:solidFill>
                  <a:schemeClr val="accent1"/>
                </a:solidFill>
              </a:endParaRPr>
            </a:p>
            <a:p>
              <a:pPr marL="0" indent="0" algn="ctr">
                <a:buNone/>
              </a:pPr>
              <a:r>
                <a:rPr lang="ja-JP" altLang="en-US" sz="1400" b="1" dirty="0">
                  <a:solidFill>
                    <a:schemeClr val="accent1"/>
                  </a:solidFill>
                </a:rPr>
                <a:t>実現可能性</a:t>
              </a:r>
            </a:p>
          </p:txBody>
        </p:sp>
        <p:sp>
          <p:nvSpPr>
            <p:cNvPr id="19" name="テキスト ボックス 18">
              <a:extLst>
                <a:ext uri="{FF2B5EF4-FFF2-40B4-BE49-F238E27FC236}">
                  <a16:creationId xmlns:a16="http://schemas.microsoft.com/office/drawing/2014/main" id="{48695626-85C8-CBBB-CE92-4E09E32F2FFB}"/>
                </a:ext>
              </a:extLst>
            </p:cNvPr>
            <p:cNvSpPr txBox="1"/>
            <p:nvPr/>
          </p:nvSpPr>
          <p:spPr>
            <a:xfrm>
              <a:off x="4259313" y="277738"/>
              <a:ext cx="924389" cy="265400"/>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24" name="テキスト プレースホルダー 3">
            <a:extLst>
              <a:ext uri="{FF2B5EF4-FFF2-40B4-BE49-F238E27FC236}">
                <a16:creationId xmlns:a16="http://schemas.microsoft.com/office/drawing/2014/main" id="{5EF3E2F8-A118-0FCF-14A8-70BC9FB378E3}"/>
              </a:ext>
            </a:extLst>
          </p:cNvPr>
          <p:cNvSpPr txBox="1">
            <a:spLocks/>
          </p:cNvSpPr>
          <p:nvPr/>
        </p:nvSpPr>
        <p:spPr>
          <a:xfrm>
            <a:off x="418326" y="1017189"/>
            <a:ext cx="4356000" cy="432000"/>
          </a:xfrm>
          <a:prstGeom prst="rect">
            <a:avLst/>
          </a:prstGeom>
        </p:spPr>
        <p:txBody>
          <a:bodyPr vert="horz" wrap="none" lIns="90000" tIns="46800" rIns="90000" bIns="4680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t>検証の目的・全体像・検証場所</a:t>
            </a:r>
          </a:p>
        </p:txBody>
      </p:sp>
      <p:sp>
        <p:nvSpPr>
          <p:cNvPr id="26" name="スライド番号プレースホルダー 2">
            <a:extLst>
              <a:ext uri="{FF2B5EF4-FFF2-40B4-BE49-F238E27FC236}">
                <a16:creationId xmlns:a16="http://schemas.microsoft.com/office/drawing/2014/main" id="{F19D93BB-3518-3513-7DEA-1F38277479BB}"/>
              </a:ext>
            </a:extLst>
          </p:cNvPr>
          <p:cNvSpPr>
            <a:spLocks noGrp="1"/>
          </p:cNvSpPr>
          <p:nvPr>
            <p:ph type="sldNum" sz="quarter" idx="11"/>
          </p:nvPr>
        </p:nvSpPr>
        <p:spPr>
          <a:xfrm>
            <a:off x="4863000" y="6588000"/>
            <a:ext cx="180000" cy="169200"/>
          </a:xfrm>
        </p:spPr>
        <p:txBody>
          <a:bodyPr/>
          <a:lstStyle/>
          <a:p>
            <a:r>
              <a:rPr lang="en-US" altLang="ja-JP" dirty="0"/>
              <a:t>7</a:t>
            </a:r>
            <a:endParaRPr lang="ja-JP" altLang="en-US" dirty="0"/>
          </a:p>
        </p:txBody>
      </p:sp>
    </p:spTree>
    <p:extLst>
      <p:ext uri="{BB962C8B-B14F-4D97-AF65-F5344CB8AC3E}">
        <p14:creationId xmlns:p14="http://schemas.microsoft.com/office/powerpoint/2010/main" val="24205566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3_DT Template_A4_J_2022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AD524010-D294-40B7-8934-97601B39A3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DT Template_A4_J</Template>
  <TotalTime>0</TotalTime>
  <Words>1726</Words>
  <Application>Microsoft Office PowerPoint</Application>
  <PresentationFormat>A4 210 x 297 mm</PresentationFormat>
  <Paragraphs>247</Paragraphs>
  <Slides>15</Slides>
  <Notes>2</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23" baseType="lpstr">
      <vt:lpstr>ＭＳ Ｐゴシック</vt:lpstr>
      <vt:lpstr>Arial</vt:lpstr>
      <vt:lpstr>Calibri</vt:lpstr>
      <vt:lpstr>Calibri Light</vt:lpstr>
      <vt:lpstr>Verdana</vt:lpstr>
      <vt:lpstr>Wingdings</vt:lpstr>
      <vt:lpstr>3_DT Template_A4_J_202201</vt:lpstr>
      <vt:lpstr>think-cell スライド</vt:lpstr>
      <vt:lpstr>様式3 提案書フォーマット</vt:lpstr>
      <vt:lpstr>提案書フォーマット記載項目</vt:lpstr>
      <vt:lpstr>多摩イノベーションエコシステム促進事業 リーディングプロジェクト 提案書   </vt:lpstr>
      <vt:lpstr>１．プロジェクトの概要</vt:lpstr>
      <vt:lpstr>２．ビジネスモデル </vt:lpstr>
      <vt:lpstr>２．ビジネスモデル ー イメージ図</vt:lpstr>
      <vt:lpstr>３．市場規模 / 比較優位性</vt:lpstr>
      <vt:lpstr>４．検証内容 ー 試作品・プロトタイプ</vt:lpstr>
      <vt:lpstr>PowerPoint プレゼンテーション</vt:lpstr>
      <vt:lpstr>４．検証内容 ー 詳細</vt:lpstr>
      <vt:lpstr>５．体制</vt:lpstr>
      <vt:lpstr>６．検証スケジュール</vt:lpstr>
      <vt:lpstr>７．社会実装に向けた取組のスケジュール</vt:lpstr>
      <vt:lpstr>８．プロジェクトの目指す姿</vt:lpstr>
      <vt:lpstr>参考資料</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c:description/>
  <cp:lastModifiedBy/>
  <cp:revision>1</cp:revision>
  <dcterms:created xsi:type="dcterms:W3CDTF">2025-04-16T06:05:07Z</dcterms:created>
  <dcterms:modified xsi:type="dcterms:W3CDTF">2025-04-16T09:34:23Z</dcterms:modified>
</cp:coreProperties>
</file>